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684" r:id="rId4"/>
    <p:sldId id="671" r:id="rId5"/>
    <p:sldId id="672" r:id="rId6"/>
    <p:sldId id="686" r:id="rId7"/>
    <p:sldId id="683" r:id="rId8"/>
    <p:sldId id="709" r:id="rId9"/>
    <p:sldId id="711" r:id="rId10"/>
    <p:sldId id="687" r:id="rId11"/>
    <p:sldId id="701" r:id="rId12"/>
    <p:sldId id="708" r:id="rId13"/>
    <p:sldId id="700" r:id="rId14"/>
    <p:sldId id="681" r:id="rId15"/>
    <p:sldId id="682" r:id="rId16"/>
    <p:sldId id="691" r:id="rId17"/>
    <p:sldId id="705" r:id="rId18"/>
    <p:sldId id="710" r:id="rId19"/>
    <p:sldId id="694" r:id="rId20"/>
    <p:sldId id="474" r:id="rId21"/>
    <p:sldId id="712" r:id="rId22"/>
    <p:sldId id="707" r:id="rId2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316102-CF7A-4AD8-B7F9-50BA952DAD03}" type="datetimeFigureOut">
              <a:rPr lang="sv-SE" smtClean="0"/>
              <a:t>2022-09-12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B4C8FC-6C6B-48B7-B957-873597714BE2}" type="slidenum">
              <a:rPr lang="sv-SE" smtClean="0"/>
              <a:t>‹#›</a:t>
            </a:fld>
            <a:endParaRPr lang="sv-SE"/>
          </a:p>
        </p:txBody>
      </p:sp>
    </p:spTree>
    <p:extLst>
      <p:ext uri="{BB962C8B-B14F-4D97-AF65-F5344CB8AC3E}">
        <p14:creationId xmlns:p14="http://schemas.microsoft.com/office/powerpoint/2010/main" val="401070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0B12309-EBD3-4EB4-9157-0E75AACF6BFA}" type="slidenum">
              <a:rPr lang="sv-SE" smtClean="0"/>
              <a:pPr/>
              <a:t>15</a:t>
            </a:fld>
            <a:endParaRPr lang="sv-SE"/>
          </a:p>
        </p:txBody>
      </p:sp>
    </p:spTree>
    <p:extLst>
      <p:ext uri="{BB962C8B-B14F-4D97-AF65-F5344CB8AC3E}">
        <p14:creationId xmlns:p14="http://schemas.microsoft.com/office/powerpoint/2010/main" val="268480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F178B2-A6A7-42D5-9F99-DD781F7CA7C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A2D8151-4A34-483C-9671-937447B8C9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09C4DB2-F973-404F-A39D-F9857308988C}"/>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5" name="Platshållare för sidfot 4">
            <a:extLst>
              <a:ext uri="{FF2B5EF4-FFF2-40B4-BE49-F238E27FC236}">
                <a16:creationId xmlns:a16="http://schemas.microsoft.com/office/drawing/2014/main" id="{AB685796-4CC0-422D-BD34-FC94EFB8EDF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E734A27-F2A0-4FF5-AB7F-045E5DCF6C98}"/>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170200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D2CB97-B966-4E19-8221-687AA7B9D75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DE2E974-F046-40A2-8C13-A10D461BBC4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71BC45D-5CFA-48B2-83D8-FD39311FFF84}"/>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5" name="Platshållare för sidfot 4">
            <a:extLst>
              <a:ext uri="{FF2B5EF4-FFF2-40B4-BE49-F238E27FC236}">
                <a16:creationId xmlns:a16="http://schemas.microsoft.com/office/drawing/2014/main" id="{5317667C-3F7A-49BA-84A5-D1DC550CBB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D7A69F-8988-44E4-90F5-0CA1A1E78688}"/>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170783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22804EF-A149-4E75-AAC7-35766B592D6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C7E403D-F8DF-4DDD-BEDE-2C1C6F872CB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547772-C64D-4F48-95A2-FE3F81DD0AF4}"/>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5" name="Platshållare för sidfot 4">
            <a:extLst>
              <a:ext uri="{FF2B5EF4-FFF2-40B4-BE49-F238E27FC236}">
                <a16:creationId xmlns:a16="http://schemas.microsoft.com/office/drawing/2014/main" id="{E370B473-9970-43FC-84C4-D523CBAEEB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E7C435-C371-4CEE-ACFB-FA042A4F3C4B}"/>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161309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333AD8-A3A8-41E8-B868-AD9F70E9061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A2FDAE1-974A-4180-875D-CCFFCB55DE2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29D688-24D6-4BD1-9EF1-8F77EC670A9C}"/>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5" name="Platshållare för sidfot 4">
            <a:extLst>
              <a:ext uri="{FF2B5EF4-FFF2-40B4-BE49-F238E27FC236}">
                <a16:creationId xmlns:a16="http://schemas.microsoft.com/office/drawing/2014/main" id="{3AD1B8FE-7CF6-41C4-90F1-B003AD14ED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B01F5C8-5981-4FBE-84DA-C3E41869B0DC}"/>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215011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08A8C-4FA2-42C6-9674-AE384313CA4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3D3BD38-AC17-475D-8F83-2A901BCD0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7BC4854-F38D-41C8-93CC-5861D40A477F}"/>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5" name="Platshållare för sidfot 4">
            <a:extLst>
              <a:ext uri="{FF2B5EF4-FFF2-40B4-BE49-F238E27FC236}">
                <a16:creationId xmlns:a16="http://schemas.microsoft.com/office/drawing/2014/main" id="{747E8B7F-0ADB-4F4D-A008-E7BED0ED2E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D76822-8104-4881-B302-C803E4395DB3}"/>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275853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A76D4F-2E03-40DB-A190-7C669F09614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CA32F59-D672-485F-9D4D-3E408693122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11BDDD8-DD26-49B1-87AE-A5BC5D32553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D5E488B-929C-4F09-A68E-83E7B66C7D6D}"/>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6" name="Platshållare för sidfot 5">
            <a:extLst>
              <a:ext uri="{FF2B5EF4-FFF2-40B4-BE49-F238E27FC236}">
                <a16:creationId xmlns:a16="http://schemas.microsoft.com/office/drawing/2014/main" id="{38744A19-6FF1-4079-B3F0-1CEBF47945B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0A2FF69-A7B1-45BD-BBF5-F9201198430E}"/>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336435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3F143B-861E-422B-B9A9-BCDAA6FC71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EEDCA1C-348B-4384-A8BA-3B9A88D77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38AA8E6-32E4-4C96-BB9C-BE3840A3CF8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17E7A40-0FCF-43A7-B1FD-D1E6C4BE2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B838C17-8E94-468E-8BF9-945459AA8B1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A9FA31C-31BF-4206-814B-03A7C7957CA1}"/>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8" name="Platshållare för sidfot 7">
            <a:extLst>
              <a:ext uri="{FF2B5EF4-FFF2-40B4-BE49-F238E27FC236}">
                <a16:creationId xmlns:a16="http://schemas.microsoft.com/office/drawing/2014/main" id="{72CF4F63-4FB8-4995-B474-F106C3EC52B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4BA5684-58C8-4704-8014-48C08B85F915}"/>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380919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23B139-F63B-40DE-A41B-D4ED516C7DD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94C486C-B717-44FF-BF67-9FBE9E9D4BAC}"/>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4" name="Platshållare för sidfot 3">
            <a:extLst>
              <a:ext uri="{FF2B5EF4-FFF2-40B4-BE49-F238E27FC236}">
                <a16:creationId xmlns:a16="http://schemas.microsoft.com/office/drawing/2014/main" id="{26A73296-FC0B-441F-B15B-B952F0FD471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2BF2B31-7D48-48EF-9E40-DC64673E8D99}"/>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15429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0C429EC-5F6D-4229-9EBA-AAEA4445C107}"/>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3" name="Platshållare för sidfot 2">
            <a:extLst>
              <a:ext uri="{FF2B5EF4-FFF2-40B4-BE49-F238E27FC236}">
                <a16:creationId xmlns:a16="http://schemas.microsoft.com/office/drawing/2014/main" id="{7FC97863-31DA-4FAF-A325-9ADB5B4AEFB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51DD649-5AAE-412B-AE51-921C07C6D16B}"/>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273789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2A72EB-1901-46F9-AC73-A6E549FCAC5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F32DD8-0009-44CD-B235-81B35D6BC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DA22F85-28BA-4075-8332-7C2CC89E4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F79AA99-4D8C-4FB8-A300-2122F8DAA141}"/>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6" name="Platshållare för sidfot 5">
            <a:extLst>
              <a:ext uri="{FF2B5EF4-FFF2-40B4-BE49-F238E27FC236}">
                <a16:creationId xmlns:a16="http://schemas.microsoft.com/office/drawing/2014/main" id="{20872860-0FB9-4424-99AC-4809119AFC4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B4B28B5-ED4A-432F-B421-C9CF60E258B8}"/>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202943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6FB3E6-7696-4A95-B970-E01EB1D7FFE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4264843-5297-4A0F-8C97-CB93531E9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FFED2CB-BE87-4656-8DD7-8B560CEE3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1236C78-2B4C-4621-B129-3168C328E1A3}"/>
              </a:ext>
            </a:extLst>
          </p:cNvPr>
          <p:cNvSpPr>
            <a:spLocks noGrp="1"/>
          </p:cNvSpPr>
          <p:nvPr>
            <p:ph type="dt" sz="half" idx="10"/>
          </p:nvPr>
        </p:nvSpPr>
        <p:spPr/>
        <p:txBody>
          <a:bodyPr/>
          <a:lstStyle/>
          <a:p>
            <a:fld id="{30AEDF8E-A450-4F28-8AF6-D104CFD12646}" type="datetimeFigureOut">
              <a:rPr lang="sv-SE" smtClean="0"/>
              <a:t>2022-09-12</a:t>
            </a:fld>
            <a:endParaRPr lang="sv-SE"/>
          </a:p>
        </p:txBody>
      </p:sp>
      <p:sp>
        <p:nvSpPr>
          <p:cNvPr id="6" name="Platshållare för sidfot 5">
            <a:extLst>
              <a:ext uri="{FF2B5EF4-FFF2-40B4-BE49-F238E27FC236}">
                <a16:creationId xmlns:a16="http://schemas.microsoft.com/office/drawing/2014/main" id="{B84D87B2-7583-4262-9799-462466C5A02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3149DF-497B-4150-A3F2-0540A82965DF}"/>
              </a:ext>
            </a:extLst>
          </p:cNvPr>
          <p:cNvSpPr>
            <a:spLocks noGrp="1"/>
          </p:cNvSpPr>
          <p:nvPr>
            <p:ph type="sldNum" sz="quarter" idx="12"/>
          </p:nvPr>
        </p:nvSpPr>
        <p:spPr/>
        <p:txBody>
          <a:bodyPr/>
          <a:lstStyle/>
          <a:p>
            <a:fld id="{4BB2EBE6-8E09-45E2-A924-C87AC7F48D23}" type="slidenum">
              <a:rPr lang="sv-SE" smtClean="0"/>
              <a:t>‹#›</a:t>
            </a:fld>
            <a:endParaRPr lang="sv-SE"/>
          </a:p>
        </p:txBody>
      </p:sp>
    </p:spTree>
    <p:extLst>
      <p:ext uri="{BB962C8B-B14F-4D97-AF65-F5344CB8AC3E}">
        <p14:creationId xmlns:p14="http://schemas.microsoft.com/office/powerpoint/2010/main" val="285175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739192E-B1E0-45A3-936A-12B022441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E86BDF1-5C7A-4F74-BDA0-AE93715EF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932670-E7D1-4F96-9EDB-59F76D369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EDF8E-A450-4F28-8AF6-D104CFD12646}" type="datetimeFigureOut">
              <a:rPr lang="sv-SE" smtClean="0"/>
              <a:t>2022-09-12</a:t>
            </a:fld>
            <a:endParaRPr lang="sv-SE"/>
          </a:p>
        </p:txBody>
      </p:sp>
      <p:sp>
        <p:nvSpPr>
          <p:cNvPr id="5" name="Platshållare för sidfot 4">
            <a:extLst>
              <a:ext uri="{FF2B5EF4-FFF2-40B4-BE49-F238E27FC236}">
                <a16:creationId xmlns:a16="http://schemas.microsoft.com/office/drawing/2014/main" id="{A73D29F4-09E6-475D-80F3-3B1BD57AD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1228A6A-D38A-46B0-86DE-FD6101BFE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2EBE6-8E09-45E2-A924-C87AC7F48D23}" type="slidenum">
              <a:rPr lang="sv-SE" smtClean="0"/>
              <a:t>‹#›</a:t>
            </a:fld>
            <a:endParaRPr lang="sv-SE"/>
          </a:p>
        </p:txBody>
      </p:sp>
    </p:spTree>
    <p:extLst>
      <p:ext uri="{BB962C8B-B14F-4D97-AF65-F5344CB8AC3E}">
        <p14:creationId xmlns:p14="http://schemas.microsoft.com/office/powerpoint/2010/main" val="24403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0C1237-590C-4BD6-B970-163EDCB763F3}"/>
              </a:ext>
            </a:extLst>
          </p:cNvPr>
          <p:cNvSpPr>
            <a:spLocks noGrp="1"/>
          </p:cNvSpPr>
          <p:nvPr>
            <p:ph type="ctrTitle"/>
          </p:nvPr>
        </p:nvSpPr>
        <p:spPr/>
        <p:txBody>
          <a:bodyPr/>
          <a:lstStyle/>
          <a:p>
            <a:r>
              <a:rPr lang="sv-SE" dirty="0"/>
              <a:t>Optimal vård för de svårast sjuka efter strokeenheten</a:t>
            </a:r>
          </a:p>
        </p:txBody>
      </p:sp>
      <p:sp>
        <p:nvSpPr>
          <p:cNvPr id="3" name="Underrubrik 2">
            <a:extLst>
              <a:ext uri="{FF2B5EF4-FFF2-40B4-BE49-F238E27FC236}">
                <a16:creationId xmlns:a16="http://schemas.microsoft.com/office/drawing/2014/main" id="{26563095-E54F-41D0-B7F8-6942832D777E}"/>
              </a:ext>
            </a:extLst>
          </p:cNvPr>
          <p:cNvSpPr>
            <a:spLocks noGrp="1"/>
          </p:cNvSpPr>
          <p:nvPr>
            <p:ph type="subTitle" idx="1"/>
          </p:nvPr>
        </p:nvSpPr>
        <p:spPr>
          <a:xfrm>
            <a:off x="7837715" y="5488586"/>
            <a:ext cx="3726024" cy="494101"/>
          </a:xfrm>
        </p:spPr>
        <p:txBody>
          <a:bodyPr/>
          <a:lstStyle/>
          <a:p>
            <a:r>
              <a:rPr lang="sv-SE" dirty="0"/>
              <a:t>eric.bertholds@vgregion.se</a:t>
            </a:r>
          </a:p>
        </p:txBody>
      </p:sp>
      <p:sp>
        <p:nvSpPr>
          <p:cNvPr id="4" name="textruta 3">
            <a:extLst>
              <a:ext uri="{FF2B5EF4-FFF2-40B4-BE49-F238E27FC236}">
                <a16:creationId xmlns:a16="http://schemas.microsoft.com/office/drawing/2014/main" id="{91F24BD6-38AA-4817-89D5-5D5BDB7C9384}"/>
              </a:ext>
            </a:extLst>
          </p:cNvPr>
          <p:cNvSpPr txBox="1"/>
          <p:nvPr/>
        </p:nvSpPr>
        <p:spPr>
          <a:xfrm>
            <a:off x="11629938" y="6400800"/>
            <a:ext cx="562062" cy="369332"/>
          </a:xfrm>
          <a:prstGeom prst="rect">
            <a:avLst/>
          </a:prstGeom>
          <a:noFill/>
        </p:spPr>
        <p:txBody>
          <a:bodyPr wrap="square" rtlCol="0">
            <a:spAutoFit/>
          </a:bodyPr>
          <a:lstStyle/>
          <a:p>
            <a:r>
              <a:rPr lang="sv-SE" dirty="0"/>
              <a:t>*</a:t>
            </a:r>
          </a:p>
        </p:txBody>
      </p:sp>
    </p:spTree>
    <p:extLst>
      <p:ext uri="{BB962C8B-B14F-4D97-AF65-F5344CB8AC3E}">
        <p14:creationId xmlns:p14="http://schemas.microsoft.com/office/powerpoint/2010/main" val="269383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F90957-C33C-4982-A659-53FE0DD3B342}"/>
              </a:ext>
            </a:extLst>
          </p:cNvPr>
          <p:cNvSpPr>
            <a:spLocks noGrp="1"/>
          </p:cNvSpPr>
          <p:nvPr>
            <p:ph type="title"/>
          </p:nvPr>
        </p:nvSpPr>
        <p:spPr/>
        <p:txBody>
          <a:bodyPr>
            <a:normAutofit/>
          </a:bodyPr>
          <a:lstStyle/>
          <a:p>
            <a:pPr algn="ctr"/>
            <a:r>
              <a:rPr lang="sv-SE" dirty="0"/>
              <a:t>Optimal vård</a:t>
            </a:r>
            <a:br>
              <a:rPr lang="sv-SE" dirty="0"/>
            </a:br>
            <a:endParaRPr lang="sv-SE" dirty="0">
              <a:solidFill>
                <a:schemeClr val="bg1">
                  <a:lumMod val="65000"/>
                </a:schemeClr>
              </a:solidFill>
            </a:endParaRPr>
          </a:p>
        </p:txBody>
      </p:sp>
      <p:sp>
        <p:nvSpPr>
          <p:cNvPr id="8" name="Platshållare för text 7">
            <a:extLst>
              <a:ext uri="{FF2B5EF4-FFF2-40B4-BE49-F238E27FC236}">
                <a16:creationId xmlns:a16="http://schemas.microsoft.com/office/drawing/2014/main" id="{23EC32E2-F4AB-4413-BD95-C2A44DF7EFAD}"/>
              </a:ext>
            </a:extLst>
          </p:cNvPr>
          <p:cNvSpPr>
            <a:spLocks noGrp="1"/>
          </p:cNvSpPr>
          <p:nvPr>
            <p:ph type="body" idx="1"/>
          </p:nvPr>
        </p:nvSpPr>
        <p:spPr/>
        <p:txBody>
          <a:bodyPr/>
          <a:lstStyle/>
          <a:p>
            <a:pPr algn="ctr"/>
            <a:r>
              <a:rPr lang="sv-SE" dirty="0">
                <a:solidFill>
                  <a:schemeClr val="bg1">
                    <a:lumMod val="65000"/>
                  </a:schemeClr>
                </a:solidFill>
              </a:rPr>
              <a:t>Behandling</a:t>
            </a:r>
          </a:p>
        </p:txBody>
      </p:sp>
      <p:sp>
        <p:nvSpPr>
          <p:cNvPr id="9" name="Platshållare för innehåll 8">
            <a:extLst>
              <a:ext uri="{FF2B5EF4-FFF2-40B4-BE49-F238E27FC236}">
                <a16:creationId xmlns:a16="http://schemas.microsoft.com/office/drawing/2014/main" id="{3D425E0E-2B82-4A8E-80E7-B5F8DFF843F9}"/>
              </a:ext>
            </a:extLst>
          </p:cNvPr>
          <p:cNvSpPr>
            <a:spLocks noGrp="1"/>
          </p:cNvSpPr>
          <p:nvPr>
            <p:ph sz="half" idx="2"/>
          </p:nvPr>
        </p:nvSpPr>
        <p:spPr/>
        <p:txBody>
          <a:bodyPr/>
          <a:lstStyle/>
          <a:p>
            <a:r>
              <a:rPr lang="sv-SE" dirty="0">
                <a:solidFill>
                  <a:schemeClr val="bg1">
                    <a:lumMod val="65000"/>
                  </a:schemeClr>
                </a:solidFill>
              </a:rPr>
              <a:t>Nutrition</a:t>
            </a:r>
          </a:p>
          <a:p>
            <a:r>
              <a:rPr lang="sv-SE" dirty="0">
                <a:solidFill>
                  <a:schemeClr val="bg1">
                    <a:lumMod val="65000"/>
                  </a:schemeClr>
                </a:solidFill>
              </a:rPr>
              <a:t>Smärta</a:t>
            </a:r>
          </a:p>
          <a:p>
            <a:r>
              <a:rPr lang="sv-SE" dirty="0">
                <a:solidFill>
                  <a:schemeClr val="bg1">
                    <a:lumMod val="65000"/>
                  </a:schemeClr>
                </a:solidFill>
              </a:rPr>
              <a:t>Depression</a:t>
            </a:r>
          </a:p>
          <a:p>
            <a:r>
              <a:rPr lang="sv-SE" dirty="0">
                <a:solidFill>
                  <a:schemeClr val="bg1">
                    <a:lumMod val="65000"/>
                  </a:schemeClr>
                </a:solidFill>
              </a:rPr>
              <a:t>Stimulans</a:t>
            </a:r>
          </a:p>
          <a:p>
            <a:r>
              <a:rPr lang="sv-SE" dirty="0">
                <a:solidFill>
                  <a:schemeClr val="bg1">
                    <a:lumMod val="65000"/>
                  </a:schemeClr>
                </a:solidFill>
              </a:rPr>
              <a:t>Rehabilitering</a:t>
            </a:r>
          </a:p>
          <a:p>
            <a:r>
              <a:rPr lang="sv-SE" dirty="0">
                <a:solidFill>
                  <a:schemeClr val="bg1">
                    <a:lumMod val="65000"/>
                  </a:schemeClr>
                </a:solidFill>
              </a:rPr>
              <a:t>Förebyggande farmakoterapi</a:t>
            </a:r>
          </a:p>
        </p:txBody>
      </p:sp>
      <p:sp>
        <p:nvSpPr>
          <p:cNvPr id="10" name="Platshållare för text 9">
            <a:extLst>
              <a:ext uri="{FF2B5EF4-FFF2-40B4-BE49-F238E27FC236}">
                <a16:creationId xmlns:a16="http://schemas.microsoft.com/office/drawing/2014/main" id="{6AC3A7E3-F430-4DAA-9F21-F6536A76666B}"/>
              </a:ext>
            </a:extLst>
          </p:cNvPr>
          <p:cNvSpPr>
            <a:spLocks noGrp="1"/>
          </p:cNvSpPr>
          <p:nvPr>
            <p:ph type="body" sz="quarter" idx="3"/>
          </p:nvPr>
        </p:nvSpPr>
        <p:spPr/>
        <p:txBody>
          <a:bodyPr/>
          <a:lstStyle/>
          <a:p>
            <a:pPr algn="ctr"/>
            <a:r>
              <a:rPr lang="sv-SE" dirty="0"/>
              <a:t>Avstå behandling</a:t>
            </a:r>
          </a:p>
        </p:txBody>
      </p:sp>
      <p:sp>
        <p:nvSpPr>
          <p:cNvPr id="11" name="Platshållare för innehåll 10">
            <a:extLst>
              <a:ext uri="{FF2B5EF4-FFF2-40B4-BE49-F238E27FC236}">
                <a16:creationId xmlns:a16="http://schemas.microsoft.com/office/drawing/2014/main" id="{AFFBA711-FDBE-4CA8-8B81-145C480BD1CD}"/>
              </a:ext>
            </a:extLst>
          </p:cNvPr>
          <p:cNvSpPr>
            <a:spLocks noGrp="1"/>
          </p:cNvSpPr>
          <p:nvPr>
            <p:ph sz="quarter" idx="4"/>
          </p:nvPr>
        </p:nvSpPr>
        <p:spPr>
          <a:xfrm>
            <a:off x="6172200" y="2505075"/>
            <a:ext cx="5798976" cy="3684588"/>
          </a:xfrm>
        </p:spPr>
        <p:txBody>
          <a:bodyPr/>
          <a:lstStyle/>
          <a:p>
            <a:r>
              <a:rPr lang="sv-SE" dirty="0"/>
              <a:t>Profylax?</a:t>
            </a:r>
          </a:p>
          <a:p>
            <a:r>
              <a:rPr lang="sv-SE" dirty="0">
                <a:highlight>
                  <a:srgbClr val="FFFF00"/>
                </a:highlight>
              </a:rPr>
              <a:t>Dropp? </a:t>
            </a:r>
            <a:r>
              <a:rPr lang="sv-SE" dirty="0" err="1">
                <a:highlight>
                  <a:srgbClr val="FFFF00"/>
                </a:highlight>
              </a:rPr>
              <a:t>Sondmating</a:t>
            </a:r>
            <a:r>
              <a:rPr lang="sv-SE" dirty="0">
                <a:highlight>
                  <a:srgbClr val="FFFF00"/>
                </a:highlight>
              </a:rPr>
              <a:t>?</a:t>
            </a:r>
          </a:p>
          <a:p>
            <a:r>
              <a:rPr lang="sv-SE" dirty="0"/>
              <a:t>Påkalla ambulans vid strokerecidiv?</a:t>
            </a:r>
          </a:p>
          <a:p>
            <a:r>
              <a:rPr lang="sv-SE" dirty="0"/>
              <a:t>HLR?</a:t>
            </a:r>
          </a:p>
          <a:p>
            <a:r>
              <a:rPr lang="sv-SE" dirty="0">
                <a:highlight>
                  <a:srgbClr val="FFFF00"/>
                </a:highlight>
              </a:rPr>
              <a:t>Antibiotika vid KAD-associerad recidiverande </a:t>
            </a:r>
            <a:r>
              <a:rPr lang="sv-SE" dirty="0" err="1">
                <a:highlight>
                  <a:srgbClr val="FFFF00"/>
                </a:highlight>
              </a:rPr>
              <a:t>urosepsis</a:t>
            </a:r>
            <a:r>
              <a:rPr lang="sv-SE" dirty="0">
                <a:highlight>
                  <a:srgbClr val="FFFF00"/>
                </a:highlight>
              </a:rPr>
              <a:t>?</a:t>
            </a:r>
          </a:p>
          <a:p>
            <a:endParaRPr lang="sv-SE" dirty="0"/>
          </a:p>
        </p:txBody>
      </p:sp>
    </p:spTree>
    <p:extLst>
      <p:ext uri="{BB962C8B-B14F-4D97-AF65-F5344CB8AC3E}">
        <p14:creationId xmlns:p14="http://schemas.microsoft.com/office/powerpoint/2010/main" val="88715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dagstidning&#10;&#10;Automatiskt genererad beskrivning">
            <a:extLst>
              <a:ext uri="{FF2B5EF4-FFF2-40B4-BE49-F238E27FC236}">
                <a16:creationId xmlns:a16="http://schemas.microsoft.com/office/drawing/2014/main" id="{D6DE8ACA-94A9-410A-98CD-CB474525C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155" y="0"/>
            <a:ext cx="4737690" cy="6858000"/>
          </a:xfrm>
          <a:prstGeom prst="rect">
            <a:avLst/>
          </a:prstGeom>
        </p:spPr>
      </p:pic>
    </p:spTree>
    <p:extLst>
      <p:ext uri="{BB962C8B-B14F-4D97-AF65-F5344CB8AC3E}">
        <p14:creationId xmlns:p14="http://schemas.microsoft.com/office/powerpoint/2010/main" val="162751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72162C2-C5C4-48B4-9BBB-BDD26D4EA034}"/>
              </a:ext>
            </a:extLst>
          </p:cNvPr>
          <p:cNvSpPr txBox="1"/>
          <p:nvPr/>
        </p:nvSpPr>
        <p:spPr>
          <a:xfrm>
            <a:off x="3047301" y="366104"/>
            <a:ext cx="6094602" cy="5509200"/>
          </a:xfrm>
          <a:prstGeom prst="rect">
            <a:avLst/>
          </a:prstGeom>
          <a:noFill/>
        </p:spPr>
        <p:txBody>
          <a:bodyPr wrap="square">
            <a:spAutoFit/>
          </a:bodyPr>
          <a:lstStyle/>
          <a:p>
            <a:pPr algn="l"/>
            <a:endParaRPr lang="sv-SE" sz="3200" b="0" i="0" u="none" strike="noStrike" baseline="0" dirty="0">
              <a:solidFill>
                <a:srgbClr val="000000"/>
              </a:solidFill>
              <a:latin typeface="Georgia" panose="02040502050405020303" pitchFamily="18" charset="0"/>
            </a:endParaRPr>
          </a:p>
          <a:p>
            <a:endParaRPr lang="sv-SE" sz="3200" b="0" i="0" u="none" strike="noStrike" baseline="0" dirty="0">
              <a:latin typeface="Georgia" panose="02040502050405020303" pitchFamily="18" charset="0"/>
            </a:endParaRPr>
          </a:p>
          <a:p>
            <a:r>
              <a:rPr lang="sv-SE" sz="2400" b="0" i="0" u="none" strike="noStrike" baseline="0" dirty="0">
                <a:latin typeface="Georgia" panose="02040502050405020303" pitchFamily="18" charset="0"/>
              </a:rPr>
              <a:t>”Tillsynen visar att det saknas ett dokumenterat </a:t>
            </a:r>
            <a:r>
              <a:rPr lang="sv-SE" sz="2400" b="0" i="0" u="none" strike="noStrike" baseline="0" dirty="0">
                <a:highlight>
                  <a:srgbClr val="FFFF00"/>
                </a:highlight>
                <a:latin typeface="Georgia" panose="02040502050405020303" pitchFamily="18" charset="0"/>
              </a:rPr>
              <a:t>brytpunktssamtal</a:t>
            </a:r>
            <a:r>
              <a:rPr lang="sv-SE" sz="2400" b="0" i="0" u="none" strike="noStrike" baseline="0" dirty="0">
                <a:latin typeface="Georgia" panose="02040502050405020303" pitchFamily="18" charset="0"/>
              </a:rPr>
              <a:t> för tre av fyra (75 procent) av de patienter som avlidit. Detta styrks även av enkätsvar som visar att drygt sex av tio (61 procent) av de närstående inte har haft ett samtal.</a:t>
            </a:r>
          </a:p>
          <a:p>
            <a:endParaRPr lang="sv-SE" sz="2400" b="0" i="0" u="none" strike="noStrike" baseline="0" dirty="0">
              <a:latin typeface="Georgia" panose="02040502050405020303" pitchFamily="18" charset="0"/>
            </a:endParaRPr>
          </a:p>
          <a:p>
            <a:r>
              <a:rPr lang="sv-SE" sz="2400" b="0" i="0" u="none" strike="noStrike" baseline="0" dirty="0">
                <a:latin typeface="Georgia" panose="02040502050405020303" pitchFamily="18" charset="0"/>
              </a:rPr>
              <a:t>Vård i livets slutskede hör till den </a:t>
            </a:r>
            <a:r>
              <a:rPr lang="sv-SE" sz="2400" b="0" i="0" u="none" strike="noStrike" baseline="0" dirty="0" err="1">
                <a:latin typeface="Georgia" panose="02040502050405020303" pitchFamily="18" charset="0"/>
              </a:rPr>
              <a:t>vårdtyp</a:t>
            </a:r>
            <a:r>
              <a:rPr lang="sv-SE" sz="2400" b="0" i="0" u="none" strike="noStrike" baseline="0" dirty="0">
                <a:latin typeface="Georgia" panose="02040502050405020303" pitchFamily="18" charset="0"/>
              </a:rPr>
              <a:t> som ska ges högsta prioritet enligt den etiska plattform som riksdagen fastställt. Trots detta och i strid med gällande regler är bristerna således omfattande.”</a:t>
            </a:r>
            <a:endParaRPr lang="sv-SE" sz="2400" dirty="0"/>
          </a:p>
        </p:txBody>
      </p:sp>
      <p:sp>
        <p:nvSpPr>
          <p:cNvPr id="4" name="textruta 3">
            <a:extLst>
              <a:ext uri="{FF2B5EF4-FFF2-40B4-BE49-F238E27FC236}">
                <a16:creationId xmlns:a16="http://schemas.microsoft.com/office/drawing/2014/main" id="{1D33D3FC-A36B-45C5-84FF-F88CA701A2E0}"/>
              </a:ext>
            </a:extLst>
          </p:cNvPr>
          <p:cNvSpPr txBox="1"/>
          <p:nvPr/>
        </p:nvSpPr>
        <p:spPr>
          <a:xfrm>
            <a:off x="142613" y="1615600"/>
            <a:ext cx="2904688" cy="830997"/>
          </a:xfrm>
          <a:prstGeom prst="rect">
            <a:avLst/>
          </a:prstGeom>
          <a:noFill/>
        </p:spPr>
        <p:txBody>
          <a:bodyPr wrap="square" rtlCol="0">
            <a:spAutoFit/>
          </a:bodyPr>
          <a:lstStyle/>
          <a:p>
            <a:r>
              <a:rPr lang="sv-SE" sz="2400" dirty="0">
                <a:highlight>
                  <a:srgbClr val="FFFF00"/>
                </a:highlight>
                <a:latin typeface="Georgia" panose="02040502050405020303" pitchFamily="18" charset="0"/>
              </a:rPr>
              <a:t>Rekommendera i epikrisen</a:t>
            </a:r>
          </a:p>
        </p:txBody>
      </p:sp>
      <p:sp>
        <p:nvSpPr>
          <p:cNvPr id="2" name="textruta 1">
            <a:extLst>
              <a:ext uri="{FF2B5EF4-FFF2-40B4-BE49-F238E27FC236}">
                <a16:creationId xmlns:a16="http://schemas.microsoft.com/office/drawing/2014/main" id="{5E78EB4D-42C4-4726-977F-2DCDE1589BA2}"/>
              </a:ext>
            </a:extLst>
          </p:cNvPr>
          <p:cNvSpPr txBox="1"/>
          <p:nvPr/>
        </p:nvSpPr>
        <p:spPr>
          <a:xfrm>
            <a:off x="11157358" y="6409189"/>
            <a:ext cx="629174" cy="369332"/>
          </a:xfrm>
          <a:prstGeom prst="rect">
            <a:avLst/>
          </a:prstGeom>
          <a:noFill/>
        </p:spPr>
        <p:txBody>
          <a:bodyPr wrap="square" rtlCol="0">
            <a:spAutoFit/>
          </a:bodyPr>
          <a:lstStyle/>
          <a:p>
            <a:r>
              <a:rPr lang="sv-SE" dirty="0"/>
              <a:t>*</a:t>
            </a:r>
          </a:p>
        </p:txBody>
      </p:sp>
    </p:spTree>
    <p:extLst>
      <p:ext uri="{BB962C8B-B14F-4D97-AF65-F5344CB8AC3E}">
        <p14:creationId xmlns:p14="http://schemas.microsoft.com/office/powerpoint/2010/main" val="389669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F90957-C33C-4982-A659-53FE0DD3B342}"/>
              </a:ext>
            </a:extLst>
          </p:cNvPr>
          <p:cNvSpPr>
            <a:spLocks noGrp="1"/>
          </p:cNvSpPr>
          <p:nvPr>
            <p:ph type="title"/>
          </p:nvPr>
        </p:nvSpPr>
        <p:spPr/>
        <p:txBody>
          <a:bodyPr>
            <a:normAutofit/>
          </a:bodyPr>
          <a:lstStyle/>
          <a:p>
            <a:pPr algn="ctr"/>
            <a:r>
              <a:rPr lang="sv-SE" dirty="0"/>
              <a:t>Optimal vård</a:t>
            </a:r>
            <a:br>
              <a:rPr lang="sv-SE" dirty="0"/>
            </a:br>
            <a:endParaRPr lang="sv-SE" dirty="0">
              <a:solidFill>
                <a:schemeClr val="bg1">
                  <a:lumMod val="65000"/>
                </a:schemeClr>
              </a:solidFill>
            </a:endParaRPr>
          </a:p>
        </p:txBody>
      </p:sp>
      <p:sp>
        <p:nvSpPr>
          <p:cNvPr id="8" name="Platshållare för text 7">
            <a:extLst>
              <a:ext uri="{FF2B5EF4-FFF2-40B4-BE49-F238E27FC236}">
                <a16:creationId xmlns:a16="http://schemas.microsoft.com/office/drawing/2014/main" id="{23EC32E2-F4AB-4413-BD95-C2A44DF7EFAD}"/>
              </a:ext>
            </a:extLst>
          </p:cNvPr>
          <p:cNvSpPr>
            <a:spLocks noGrp="1"/>
          </p:cNvSpPr>
          <p:nvPr>
            <p:ph type="body" idx="1"/>
          </p:nvPr>
        </p:nvSpPr>
        <p:spPr/>
        <p:txBody>
          <a:bodyPr/>
          <a:lstStyle/>
          <a:p>
            <a:pPr algn="ctr"/>
            <a:r>
              <a:rPr lang="sv-SE" dirty="0">
                <a:solidFill>
                  <a:schemeClr val="bg1">
                    <a:lumMod val="65000"/>
                  </a:schemeClr>
                </a:solidFill>
              </a:rPr>
              <a:t>Behandling</a:t>
            </a:r>
          </a:p>
        </p:txBody>
      </p:sp>
      <p:sp>
        <p:nvSpPr>
          <p:cNvPr id="9" name="Platshållare för innehåll 8">
            <a:extLst>
              <a:ext uri="{FF2B5EF4-FFF2-40B4-BE49-F238E27FC236}">
                <a16:creationId xmlns:a16="http://schemas.microsoft.com/office/drawing/2014/main" id="{3D425E0E-2B82-4A8E-80E7-B5F8DFF843F9}"/>
              </a:ext>
            </a:extLst>
          </p:cNvPr>
          <p:cNvSpPr>
            <a:spLocks noGrp="1"/>
          </p:cNvSpPr>
          <p:nvPr>
            <p:ph sz="half" idx="2"/>
          </p:nvPr>
        </p:nvSpPr>
        <p:spPr/>
        <p:txBody>
          <a:bodyPr/>
          <a:lstStyle/>
          <a:p>
            <a:r>
              <a:rPr lang="sv-SE" dirty="0">
                <a:solidFill>
                  <a:schemeClr val="bg1">
                    <a:lumMod val="65000"/>
                  </a:schemeClr>
                </a:solidFill>
              </a:rPr>
              <a:t>Nutrition</a:t>
            </a:r>
          </a:p>
          <a:p>
            <a:r>
              <a:rPr lang="sv-SE" dirty="0">
                <a:solidFill>
                  <a:schemeClr val="bg1">
                    <a:lumMod val="65000"/>
                  </a:schemeClr>
                </a:solidFill>
              </a:rPr>
              <a:t>Smärta</a:t>
            </a:r>
          </a:p>
          <a:p>
            <a:r>
              <a:rPr lang="sv-SE" dirty="0">
                <a:solidFill>
                  <a:schemeClr val="bg1">
                    <a:lumMod val="65000"/>
                  </a:schemeClr>
                </a:solidFill>
              </a:rPr>
              <a:t>Depression</a:t>
            </a:r>
          </a:p>
          <a:p>
            <a:r>
              <a:rPr lang="sv-SE" dirty="0">
                <a:solidFill>
                  <a:schemeClr val="bg1">
                    <a:lumMod val="65000"/>
                  </a:schemeClr>
                </a:solidFill>
              </a:rPr>
              <a:t>Stimulans</a:t>
            </a:r>
          </a:p>
          <a:p>
            <a:r>
              <a:rPr lang="sv-SE" dirty="0">
                <a:solidFill>
                  <a:schemeClr val="bg1">
                    <a:lumMod val="65000"/>
                  </a:schemeClr>
                </a:solidFill>
              </a:rPr>
              <a:t>Rehabilitering</a:t>
            </a:r>
          </a:p>
          <a:p>
            <a:r>
              <a:rPr lang="sv-SE" dirty="0">
                <a:solidFill>
                  <a:schemeClr val="bg1">
                    <a:lumMod val="65000"/>
                  </a:schemeClr>
                </a:solidFill>
              </a:rPr>
              <a:t>Förebyggande farmakoterapi</a:t>
            </a:r>
          </a:p>
        </p:txBody>
      </p:sp>
      <p:sp>
        <p:nvSpPr>
          <p:cNvPr id="10" name="Platshållare för text 9">
            <a:extLst>
              <a:ext uri="{FF2B5EF4-FFF2-40B4-BE49-F238E27FC236}">
                <a16:creationId xmlns:a16="http://schemas.microsoft.com/office/drawing/2014/main" id="{6AC3A7E3-F430-4DAA-9F21-F6536A76666B}"/>
              </a:ext>
            </a:extLst>
          </p:cNvPr>
          <p:cNvSpPr>
            <a:spLocks noGrp="1"/>
          </p:cNvSpPr>
          <p:nvPr>
            <p:ph type="body" sz="quarter" idx="3"/>
          </p:nvPr>
        </p:nvSpPr>
        <p:spPr/>
        <p:txBody>
          <a:bodyPr/>
          <a:lstStyle/>
          <a:p>
            <a:pPr algn="ctr"/>
            <a:r>
              <a:rPr lang="sv-SE" dirty="0"/>
              <a:t>Avstå behandling</a:t>
            </a:r>
          </a:p>
        </p:txBody>
      </p:sp>
      <p:sp>
        <p:nvSpPr>
          <p:cNvPr id="11" name="Platshållare för innehåll 10">
            <a:extLst>
              <a:ext uri="{FF2B5EF4-FFF2-40B4-BE49-F238E27FC236}">
                <a16:creationId xmlns:a16="http://schemas.microsoft.com/office/drawing/2014/main" id="{AFFBA711-FDBE-4CA8-8B81-145C480BD1CD}"/>
              </a:ext>
            </a:extLst>
          </p:cNvPr>
          <p:cNvSpPr>
            <a:spLocks noGrp="1"/>
          </p:cNvSpPr>
          <p:nvPr>
            <p:ph sz="quarter" idx="4"/>
          </p:nvPr>
        </p:nvSpPr>
        <p:spPr>
          <a:xfrm>
            <a:off x="6172200" y="2505075"/>
            <a:ext cx="5798976" cy="3684588"/>
          </a:xfrm>
        </p:spPr>
        <p:txBody>
          <a:bodyPr/>
          <a:lstStyle/>
          <a:p>
            <a:r>
              <a:rPr lang="sv-SE" dirty="0"/>
              <a:t>Profylax?</a:t>
            </a:r>
          </a:p>
          <a:p>
            <a:r>
              <a:rPr lang="sv-SE" dirty="0"/>
              <a:t>Dropp? </a:t>
            </a:r>
            <a:r>
              <a:rPr lang="sv-SE" dirty="0" err="1"/>
              <a:t>Sondmating</a:t>
            </a:r>
            <a:r>
              <a:rPr lang="sv-SE" dirty="0"/>
              <a:t>?</a:t>
            </a:r>
          </a:p>
          <a:p>
            <a:r>
              <a:rPr lang="sv-SE" dirty="0"/>
              <a:t>Påkalla ambulans vid strokerecidiv?</a:t>
            </a:r>
          </a:p>
          <a:p>
            <a:r>
              <a:rPr lang="sv-SE" dirty="0">
                <a:highlight>
                  <a:srgbClr val="FFFF00"/>
                </a:highlight>
              </a:rPr>
              <a:t>HLR?</a:t>
            </a:r>
          </a:p>
          <a:p>
            <a:r>
              <a:rPr lang="sv-SE" dirty="0"/>
              <a:t>Antibiotika vid KAD-associerad recidiverande </a:t>
            </a:r>
            <a:r>
              <a:rPr lang="sv-SE" dirty="0" err="1"/>
              <a:t>urosepsis</a:t>
            </a:r>
            <a:r>
              <a:rPr lang="sv-SE" dirty="0"/>
              <a:t>?</a:t>
            </a:r>
          </a:p>
          <a:p>
            <a:endParaRPr lang="sv-SE" dirty="0"/>
          </a:p>
        </p:txBody>
      </p:sp>
      <p:sp>
        <p:nvSpPr>
          <p:cNvPr id="7" name="textruta 6">
            <a:extLst>
              <a:ext uri="{FF2B5EF4-FFF2-40B4-BE49-F238E27FC236}">
                <a16:creationId xmlns:a16="http://schemas.microsoft.com/office/drawing/2014/main" id="{F5C78A1D-FDED-4234-BC91-318AA0109C2B}"/>
              </a:ext>
            </a:extLst>
          </p:cNvPr>
          <p:cNvSpPr txBox="1"/>
          <p:nvPr/>
        </p:nvSpPr>
        <p:spPr>
          <a:xfrm>
            <a:off x="11157358" y="6409189"/>
            <a:ext cx="629174" cy="369332"/>
          </a:xfrm>
          <a:prstGeom prst="rect">
            <a:avLst/>
          </a:prstGeom>
          <a:noFill/>
        </p:spPr>
        <p:txBody>
          <a:bodyPr wrap="square" rtlCol="0">
            <a:spAutoFit/>
          </a:bodyPr>
          <a:lstStyle/>
          <a:p>
            <a:r>
              <a:rPr lang="sv-SE" dirty="0"/>
              <a:t>*</a:t>
            </a:r>
          </a:p>
        </p:txBody>
      </p:sp>
    </p:spTree>
    <p:extLst>
      <p:ext uri="{BB962C8B-B14F-4D97-AF65-F5344CB8AC3E}">
        <p14:creationId xmlns:p14="http://schemas.microsoft.com/office/powerpoint/2010/main" val="94174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26462B3-2E14-494A-A91A-F7097FC0D998}"/>
              </a:ext>
            </a:extLst>
          </p:cNvPr>
          <p:cNvPicPr>
            <a:picLocks noChangeAspect="1"/>
          </p:cNvPicPr>
          <p:nvPr/>
        </p:nvPicPr>
        <p:blipFill>
          <a:blip r:embed="rId2"/>
          <a:stretch>
            <a:fillRect/>
          </a:stretch>
        </p:blipFill>
        <p:spPr>
          <a:xfrm>
            <a:off x="800937" y="634267"/>
            <a:ext cx="4930690" cy="1841073"/>
          </a:xfrm>
          <a:prstGeom prst="rect">
            <a:avLst/>
          </a:prstGeom>
        </p:spPr>
      </p:pic>
      <p:sp>
        <p:nvSpPr>
          <p:cNvPr id="5" name="textruta 4">
            <a:extLst>
              <a:ext uri="{FF2B5EF4-FFF2-40B4-BE49-F238E27FC236}">
                <a16:creationId xmlns:a16="http://schemas.microsoft.com/office/drawing/2014/main" id="{875734D3-F02D-453E-89B8-8B41AAEF8F75}"/>
              </a:ext>
            </a:extLst>
          </p:cNvPr>
          <p:cNvSpPr txBox="1"/>
          <p:nvPr/>
        </p:nvSpPr>
        <p:spPr>
          <a:xfrm>
            <a:off x="1130890" y="3429000"/>
            <a:ext cx="5202797" cy="830997"/>
          </a:xfrm>
          <a:prstGeom prst="rect">
            <a:avLst/>
          </a:prstGeom>
          <a:noFill/>
        </p:spPr>
        <p:txBody>
          <a:bodyPr wrap="square">
            <a:spAutoFit/>
          </a:bodyPr>
          <a:lstStyle/>
          <a:p>
            <a:r>
              <a:rPr lang="sv-SE" sz="2400" dirty="0">
                <a:solidFill>
                  <a:srgbClr val="000000"/>
                </a:solidFill>
                <a:effectLst/>
                <a:latin typeface="Calibri" panose="020F0502020204030204" pitchFamily="34" charset="0"/>
                <a:ea typeface="Calibri" panose="020F0502020204030204" pitchFamily="34" charset="0"/>
              </a:rPr>
              <a:t>”</a:t>
            </a:r>
            <a:r>
              <a:rPr lang="sv-SE" sz="2400" i="1" dirty="0">
                <a:solidFill>
                  <a:srgbClr val="000000"/>
                </a:solidFill>
                <a:effectLst/>
                <a:latin typeface="Calibri" panose="020F0502020204030204" pitchFamily="34" charset="0"/>
                <a:ea typeface="Calibri" panose="020F0502020204030204" pitchFamily="34" charset="0"/>
              </a:rPr>
              <a:t>Det finns fortfarande ingen viktigare uppgift för våra samhällen”</a:t>
            </a:r>
            <a:r>
              <a:rPr lang="sv-SE" sz="2400" dirty="0">
                <a:solidFill>
                  <a:srgbClr val="000000"/>
                </a:solidFill>
                <a:effectLst/>
                <a:latin typeface="Calibri" panose="020F0502020204030204" pitchFamily="34" charset="0"/>
                <a:ea typeface="Calibri" panose="020F0502020204030204" pitchFamily="34" charset="0"/>
              </a:rPr>
              <a:t> </a:t>
            </a:r>
            <a:endParaRPr lang="sv-SE" sz="2400" dirty="0"/>
          </a:p>
        </p:txBody>
      </p:sp>
      <p:pic>
        <p:nvPicPr>
          <p:cNvPr id="6" name="Bildobjekt 5" descr="En bild som visar text&#10;&#10;Automatiskt genererad beskrivning">
            <a:extLst>
              <a:ext uri="{FF2B5EF4-FFF2-40B4-BE49-F238E27FC236}">
                <a16:creationId xmlns:a16="http://schemas.microsoft.com/office/drawing/2014/main" id="{DF6A50AC-3EA3-40C0-A2B4-DD9D034E4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203" y="171316"/>
            <a:ext cx="3984770" cy="6898854"/>
          </a:xfrm>
          <a:prstGeom prst="rect">
            <a:avLst/>
          </a:prstGeom>
        </p:spPr>
      </p:pic>
      <p:sp>
        <p:nvSpPr>
          <p:cNvPr id="7" name="textruta 6">
            <a:extLst>
              <a:ext uri="{FF2B5EF4-FFF2-40B4-BE49-F238E27FC236}">
                <a16:creationId xmlns:a16="http://schemas.microsoft.com/office/drawing/2014/main" id="{8BDEB234-13FF-4314-9A0B-B41F97552384}"/>
              </a:ext>
            </a:extLst>
          </p:cNvPr>
          <p:cNvSpPr txBox="1"/>
          <p:nvPr/>
        </p:nvSpPr>
        <p:spPr>
          <a:xfrm>
            <a:off x="11450973" y="6327803"/>
            <a:ext cx="415782" cy="358881"/>
          </a:xfrm>
          <a:prstGeom prst="rect">
            <a:avLst/>
          </a:prstGeom>
          <a:noFill/>
        </p:spPr>
        <p:txBody>
          <a:bodyPr wrap="square" rtlCol="0">
            <a:spAutoFit/>
          </a:bodyPr>
          <a:lstStyle/>
          <a:p>
            <a:r>
              <a:rPr lang="sv-SE" sz="1732" dirty="0"/>
              <a:t>*</a:t>
            </a:r>
          </a:p>
        </p:txBody>
      </p:sp>
    </p:spTree>
    <p:extLst>
      <p:ext uri="{BB962C8B-B14F-4D97-AF65-F5344CB8AC3E}">
        <p14:creationId xmlns:p14="http://schemas.microsoft.com/office/powerpoint/2010/main" val="415055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868896" y="751834"/>
            <a:ext cx="8454221" cy="5847503"/>
          </a:xfrm>
        </p:spPr>
        <p:txBody>
          <a:bodyPr/>
          <a:lstStyle/>
          <a:p>
            <a:pPr>
              <a:buNone/>
            </a:pPr>
            <a:endParaRPr lang="sv-SE" dirty="0"/>
          </a:p>
          <a:p>
            <a:pPr>
              <a:buNone/>
            </a:pPr>
            <a:endParaRPr lang="sv-SE" dirty="0"/>
          </a:p>
        </p:txBody>
      </p:sp>
      <p:sp>
        <p:nvSpPr>
          <p:cNvPr id="2" name="Rektangel 1">
            <a:extLst>
              <a:ext uri="{FF2B5EF4-FFF2-40B4-BE49-F238E27FC236}">
                <a16:creationId xmlns:a16="http://schemas.microsoft.com/office/drawing/2014/main" id="{A3BC0E04-A853-41BC-A549-4E401D1868AB}"/>
              </a:ext>
            </a:extLst>
          </p:cNvPr>
          <p:cNvSpPr/>
          <p:nvPr/>
        </p:nvSpPr>
        <p:spPr>
          <a:xfrm>
            <a:off x="2435978" y="1140553"/>
            <a:ext cx="7679252" cy="4400435"/>
          </a:xfrm>
          <a:prstGeom prst="rect">
            <a:avLst/>
          </a:prstGeom>
        </p:spPr>
        <p:txBody>
          <a:bodyPr wrap="square">
            <a:spAutoFit/>
          </a:bodyPr>
          <a:lstStyle/>
          <a:p>
            <a:r>
              <a:rPr lang="sv-SE" sz="2545" dirty="0"/>
              <a:t>Frågan om HLR behöver inte alltid tas upp med multisjuka äldre, när ansvarig läkare bedömer det som utsiktslöst att vårdformen skulle kunna åtgärda sjukdomstillståndet. </a:t>
            </a:r>
          </a:p>
          <a:p>
            <a:endParaRPr lang="sv-SE" sz="2545" dirty="0"/>
          </a:p>
          <a:p>
            <a:endParaRPr lang="sv-SE" sz="2545" dirty="0"/>
          </a:p>
          <a:p>
            <a:r>
              <a:rPr lang="sv-SE" sz="2545" dirty="0">
                <a:latin typeface="Calibri" panose="020F0502020204030204" pitchFamily="34" charset="0"/>
              </a:rPr>
              <a:t>Det är när patienten ställs inför två jämförbara val, och där enskild preferens kan avgöra, som vi skall ta diskussionen med patienten (och/eller anhöriga). </a:t>
            </a:r>
          </a:p>
          <a:p>
            <a:endParaRPr lang="sv-SE" sz="2545" dirty="0"/>
          </a:p>
          <a:p>
            <a:endParaRPr lang="sv-SE" sz="2545" dirty="0">
              <a:latin typeface="Calibri" panose="020F0502020204030204" pitchFamily="34" charset="0"/>
            </a:endParaRPr>
          </a:p>
        </p:txBody>
      </p:sp>
      <p:sp>
        <p:nvSpPr>
          <p:cNvPr id="4" name="Rektangel 3">
            <a:extLst>
              <a:ext uri="{FF2B5EF4-FFF2-40B4-BE49-F238E27FC236}">
                <a16:creationId xmlns:a16="http://schemas.microsoft.com/office/drawing/2014/main" id="{238007BE-E39E-4330-BF78-B71CFA5FF5D7}"/>
              </a:ext>
            </a:extLst>
          </p:cNvPr>
          <p:cNvSpPr/>
          <p:nvPr/>
        </p:nvSpPr>
        <p:spPr>
          <a:xfrm>
            <a:off x="2435978" y="957072"/>
            <a:ext cx="7679252" cy="1658916"/>
          </a:xfrm>
          <a:prstGeom prst="rect">
            <a:avLst/>
          </a:prstGeom>
        </p:spPr>
        <p:txBody>
          <a:bodyPr wrap="square">
            <a:spAutoFit/>
          </a:bodyPr>
          <a:lstStyle/>
          <a:p>
            <a:endParaRPr lang="sv-SE" sz="2545" dirty="0">
              <a:latin typeface="Calibri" panose="020F0502020204030204" pitchFamily="34" charset="0"/>
            </a:endParaRPr>
          </a:p>
          <a:p>
            <a:endParaRPr lang="sv-SE" sz="2545" dirty="0">
              <a:latin typeface="Calibri" panose="020F0502020204030204" pitchFamily="34" charset="0"/>
            </a:endParaRPr>
          </a:p>
          <a:p>
            <a:endParaRPr lang="sv-SE" sz="2545" dirty="0"/>
          </a:p>
          <a:p>
            <a:endParaRPr lang="sv-SE" sz="2545" dirty="0">
              <a:latin typeface="Calibri" panose="020F0502020204030204" pitchFamily="34" charset="0"/>
            </a:endParaRPr>
          </a:p>
        </p:txBody>
      </p:sp>
    </p:spTree>
    <p:extLst>
      <p:ext uri="{BB962C8B-B14F-4D97-AF65-F5344CB8AC3E}">
        <p14:creationId xmlns:p14="http://schemas.microsoft.com/office/powerpoint/2010/main" val="167282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F90957-C33C-4982-A659-53FE0DD3B342}"/>
              </a:ext>
            </a:extLst>
          </p:cNvPr>
          <p:cNvSpPr>
            <a:spLocks noGrp="1"/>
          </p:cNvSpPr>
          <p:nvPr>
            <p:ph type="title"/>
          </p:nvPr>
        </p:nvSpPr>
        <p:spPr/>
        <p:txBody>
          <a:bodyPr>
            <a:normAutofit/>
          </a:bodyPr>
          <a:lstStyle/>
          <a:p>
            <a:pPr algn="ctr"/>
            <a:r>
              <a:rPr lang="sv-SE" dirty="0"/>
              <a:t>Optimal vård</a:t>
            </a:r>
            <a:br>
              <a:rPr lang="sv-SE" dirty="0"/>
            </a:br>
            <a:endParaRPr lang="sv-SE" dirty="0">
              <a:solidFill>
                <a:schemeClr val="bg1">
                  <a:lumMod val="65000"/>
                </a:schemeClr>
              </a:solidFill>
            </a:endParaRPr>
          </a:p>
        </p:txBody>
      </p:sp>
      <p:sp>
        <p:nvSpPr>
          <p:cNvPr id="8" name="Platshållare för text 7">
            <a:extLst>
              <a:ext uri="{FF2B5EF4-FFF2-40B4-BE49-F238E27FC236}">
                <a16:creationId xmlns:a16="http://schemas.microsoft.com/office/drawing/2014/main" id="{23EC32E2-F4AB-4413-BD95-C2A44DF7EFAD}"/>
              </a:ext>
            </a:extLst>
          </p:cNvPr>
          <p:cNvSpPr>
            <a:spLocks noGrp="1"/>
          </p:cNvSpPr>
          <p:nvPr>
            <p:ph type="body" idx="1"/>
          </p:nvPr>
        </p:nvSpPr>
        <p:spPr/>
        <p:txBody>
          <a:bodyPr/>
          <a:lstStyle/>
          <a:p>
            <a:pPr algn="ctr"/>
            <a:r>
              <a:rPr lang="sv-SE" dirty="0">
                <a:solidFill>
                  <a:schemeClr val="bg1">
                    <a:lumMod val="65000"/>
                  </a:schemeClr>
                </a:solidFill>
              </a:rPr>
              <a:t>Behandling</a:t>
            </a:r>
          </a:p>
        </p:txBody>
      </p:sp>
      <p:sp>
        <p:nvSpPr>
          <p:cNvPr id="9" name="Platshållare för innehåll 8">
            <a:extLst>
              <a:ext uri="{FF2B5EF4-FFF2-40B4-BE49-F238E27FC236}">
                <a16:creationId xmlns:a16="http://schemas.microsoft.com/office/drawing/2014/main" id="{3D425E0E-2B82-4A8E-80E7-B5F8DFF843F9}"/>
              </a:ext>
            </a:extLst>
          </p:cNvPr>
          <p:cNvSpPr>
            <a:spLocks noGrp="1"/>
          </p:cNvSpPr>
          <p:nvPr>
            <p:ph sz="half" idx="2"/>
          </p:nvPr>
        </p:nvSpPr>
        <p:spPr/>
        <p:txBody>
          <a:bodyPr/>
          <a:lstStyle/>
          <a:p>
            <a:r>
              <a:rPr lang="sv-SE" dirty="0">
                <a:solidFill>
                  <a:schemeClr val="bg1">
                    <a:lumMod val="65000"/>
                  </a:schemeClr>
                </a:solidFill>
              </a:rPr>
              <a:t>Nutrition</a:t>
            </a:r>
          </a:p>
          <a:p>
            <a:r>
              <a:rPr lang="sv-SE" dirty="0">
                <a:solidFill>
                  <a:schemeClr val="bg1">
                    <a:lumMod val="65000"/>
                  </a:schemeClr>
                </a:solidFill>
              </a:rPr>
              <a:t>Smärta</a:t>
            </a:r>
          </a:p>
          <a:p>
            <a:r>
              <a:rPr lang="sv-SE" dirty="0">
                <a:solidFill>
                  <a:schemeClr val="bg1">
                    <a:lumMod val="65000"/>
                  </a:schemeClr>
                </a:solidFill>
              </a:rPr>
              <a:t>Depression</a:t>
            </a:r>
          </a:p>
          <a:p>
            <a:r>
              <a:rPr lang="sv-SE" dirty="0">
                <a:solidFill>
                  <a:schemeClr val="bg1">
                    <a:lumMod val="65000"/>
                  </a:schemeClr>
                </a:solidFill>
              </a:rPr>
              <a:t>Stimulans</a:t>
            </a:r>
          </a:p>
          <a:p>
            <a:r>
              <a:rPr lang="sv-SE" dirty="0">
                <a:solidFill>
                  <a:schemeClr val="bg1">
                    <a:lumMod val="65000"/>
                  </a:schemeClr>
                </a:solidFill>
              </a:rPr>
              <a:t>Rehabilitering</a:t>
            </a:r>
          </a:p>
          <a:p>
            <a:r>
              <a:rPr lang="sv-SE" dirty="0">
                <a:solidFill>
                  <a:schemeClr val="bg1">
                    <a:lumMod val="65000"/>
                  </a:schemeClr>
                </a:solidFill>
              </a:rPr>
              <a:t>Förebyggande farmakoterapi</a:t>
            </a:r>
          </a:p>
        </p:txBody>
      </p:sp>
      <p:sp>
        <p:nvSpPr>
          <p:cNvPr id="10" name="Platshållare för text 9">
            <a:extLst>
              <a:ext uri="{FF2B5EF4-FFF2-40B4-BE49-F238E27FC236}">
                <a16:creationId xmlns:a16="http://schemas.microsoft.com/office/drawing/2014/main" id="{6AC3A7E3-F430-4DAA-9F21-F6536A76666B}"/>
              </a:ext>
            </a:extLst>
          </p:cNvPr>
          <p:cNvSpPr>
            <a:spLocks noGrp="1"/>
          </p:cNvSpPr>
          <p:nvPr>
            <p:ph type="body" sz="quarter" idx="3"/>
          </p:nvPr>
        </p:nvSpPr>
        <p:spPr/>
        <p:txBody>
          <a:bodyPr/>
          <a:lstStyle/>
          <a:p>
            <a:pPr algn="ctr"/>
            <a:r>
              <a:rPr lang="sv-SE" dirty="0"/>
              <a:t>Avstå behandling</a:t>
            </a:r>
          </a:p>
        </p:txBody>
      </p:sp>
      <p:sp>
        <p:nvSpPr>
          <p:cNvPr id="11" name="Platshållare för innehåll 10">
            <a:extLst>
              <a:ext uri="{FF2B5EF4-FFF2-40B4-BE49-F238E27FC236}">
                <a16:creationId xmlns:a16="http://schemas.microsoft.com/office/drawing/2014/main" id="{AFFBA711-FDBE-4CA8-8B81-145C480BD1CD}"/>
              </a:ext>
            </a:extLst>
          </p:cNvPr>
          <p:cNvSpPr>
            <a:spLocks noGrp="1"/>
          </p:cNvSpPr>
          <p:nvPr>
            <p:ph sz="quarter" idx="4"/>
          </p:nvPr>
        </p:nvSpPr>
        <p:spPr>
          <a:xfrm>
            <a:off x="6172200" y="2505075"/>
            <a:ext cx="5798976" cy="3684588"/>
          </a:xfrm>
        </p:spPr>
        <p:txBody>
          <a:bodyPr/>
          <a:lstStyle/>
          <a:p>
            <a:r>
              <a:rPr lang="sv-SE" dirty="0">
                <a:highlight>
                  <a:srgbClr val="FFFF00"/>
                </a:highlight>
              </a:rPr>
              <a:t>Profylax?</a:t>
            </a:r>
          </a:p>
          <a:p>
            <a:r>
              <a:rPr lang="sv-SE" dirty="0"/>
              <a:t>Dropp? </a:t>
            </a:r>
            <a:r>
              <a:rPr lang="sv-SE" dirty="0" err="1"/>
              <a:t>Sondmating</a:t>
            </a:r>
            <a:r>
              <a:rPr lang="sv-SE" dirty="0"/>
              <a:t>?</a:t>
            </a:r>
          </a:p>
          <a:p>
            <a:r>
              <a:rPr lang="sv-SE" dirty="0"/>
              <a:t>Påkalla ambulans vid strokerecidiv?</a:t>
            </a:r>
          </a:p>
          <a:p>
            <a:r>
              <a:rPr lang="sv-SE" dirty="0"/>
              <a:t>HLR?</a:t>
            </a:r>
          </a:p>
          <a:p>
            <a:r>
              <a:rPr lang="sv-SE" dirty="0"/>
              <a:t>Antibiotika vid KAD-recidiverande </a:t>
            </a:r>
            <a:r>
              <a:rPr lang="sv-SE" dirty="0" err="1"/>
              <a:t>urosepsis</a:t>
            </a:r>
            <a:r>
              <a:rPr lang="sv-SE" dirty="0"/>
              <a:t>?</a:t>
            </a:r>
          </a:p>
          <a:p>
            <a:endParaRPr lang="sv-SE" dirty="0"/>
          </a:p>
        </p:txBody>
      </p:sp>
    </p:spTree>
    <p:extLst>
      <p:ext uri="{BB962C8B-B14F-4D97-AF65-F5344CB8AC3E}">
        <p14:creationId xmlns:p14="http://schemas.microsoft.com/office/powerpoint/2010/main" val="398081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4560421-9872-4A79-BDCC-8A70BABC08A6}"/>
              </a:ext>
            </a:extLst>
          </p:cNvPr>
          <p:cNvSpPr txBox="1"/>
          <p:nvPr/>
        </p:nvSpPr>
        <p:spPr>
          <a:xfrm>
            <a:off x="3047301" y="-58107"/>
            <a:ext cx="6323202" cy="6309420"/>
          </a:xfrm>
          <a:prstGeom prst="rect">
            <a:avLst/>
          </a:prstGeom>
          <a:noFill/>
        </p:spPr>
        <p:txBody>
          <a:bodyPr wrap="square">
            <a:spAutoFit/>
          </a:bodyPr>
          <a:lstStyle/>
          <a:p>
            <a:pPr algn="l"/>
            <a:endParaRPr lang="sv-SE" sz="3200" b="0" i="0" u="none" strike="noStrike" baseline="0" dirty="0">
              <a:solidFill>
                <a:srgbClr val="000000"/>
              </a:solidFill>
              <a:latin typeface="Georgia" panose="02040502050405020303" pitchFamily="18" charset="0"/>
            </a:endParaRPr>
          </a:p>
          <a:p>
            <a:endParaRPr lang="sv-SE" sz="2400" b="0" i="0" u="none" strike="noStrike" baseline="0" dirty="0">
              <a:latin typeface="Georgia" panose="02040502050405020303" pitchFamily="18" charset="0"/>
            </a:endParaRPr>
          </a:p>
          <a:p>
            <a:pPr algn="l"/>
            <a:r>
              <a:rPr lang="sv-SE" sz="2400" b="0" i="0" u="none" strike="noStrike" baseline="0" dirty="0">
                <a:latin typeface="Georgia" panose="02040502050405020303" pitchFamily="18" charset="0"/>
              </a:rPr>
              <a:t>”De allra flesta personer som bor på </a:t>
            </a:r>
            <a:r>
              <a:rPr lang="sv-SE" sz="2400" b="0" i="0" u="none" strike="noStrike" baseline="0" dirty="0" err="1">
                <a:latin typeface="Georgia" panose="02040502050405020303" pitchFamily="18" charset="0"/>
              </a:rPr>
              <a:t>Säbo</a:t>
            </a:r>
            <a:r>
              <a:rPr lang="sv-SE" sz="2400" b="0" i="0" u="none" strike="noStrike" baseline="0" dirty="0">
                <a:latin typeface="Georgia" panose="02040502050405020303" pitchFamily="18" charset="0"/>
              </a:rPr>
              <a:t> är multisjuka äldre, med relativt hög användning av läkemedel och särskild känslighet för dessa. </a:t>
            </a:r>
          </a:p>
          <a:p>
            <a:pPr algn="l"/>
            <a:endParaRPr lang="sv-SE" sz="1800" b="0" i="0" u="none" strike="noStrike" baseline="0" dirty="0">
              <a:latin typeface="Georgia" panose="02040502050405020303" pitchFamily="18" charset="0"/>
            </a:endParaRPr>
          </a:p>
          <a:p>
            <a:r>
              <a:rPr lang="sv-SE" sz="2400" b="0" i="0" u="none" strike="noStrike" baseline="0" dirty="0">
                <a:latin typeface="Georgia" panose="02040502050405020303" pitchFamily="18" charset="0"/>
              </a:rPr>
              <a:t>Legitimerad sjukvårdspersonal ansvarar för hanteringen och att </a:t>
            </a:r>
            <a:r>
              <a:rPr lang="sv-SE" sz="2400" b="0" i="0" u="none" strike="noStrike" baseline="0" dirty="0">
                <a:highlight>
                  <a:srgbClr val="FFFF00"/>
                </a:highlight>
                <a:latin typeface="Georgia" panose="02040502050405020303" pitchFamily="18" charset="0"/>
              </a:rPr>
              <a:t>läkemedelsgenomgångar</a:t>
            </a:r>
            <a:r>
              <a:rPr lang="sv-SE" sz="2400" b="0" i="0" u="none" strike="noStrike" baseline="0" dirty="0">
                <a:latin typeface="Georgia" panose="02040502050405020303" pitchFamily="18" charset="0"/>
              </a:rPr>
              <a:t> ska göras. </a:t>
            </a:r>
          </a:p>
          <a:p>
            <a:endParaRPr lang="sv-SE" sz="2400" dirty="0">
              <a:latin typeface="Georgia" panose="02040502050405020303" pitchFamily="18" charset="0"/>
            </a:endParaRPr>
          </a:p>
          <a:p>
            <a:r>
              <a:rPr lang="sv-SE" sz="2400" b="0" i="0" u="none" strike="noStrike" baseline="0" dirty="0">
                <a:highlight>
                  <a:srgbClr val="FFFF00"/>
                </a:highlight>
                <a:latin typeface="Georgia" panose="02040502050405020303" pitchFamily="18" charset="0"/>
              </a:rPr>
              <a:t>Omfattande läkemedelsbehandling</a:t>
            </a:r>
            <a:r>
              <a:rPr lang="sv-SE" sz="2400" b="0" i="0" u="none" strike="noStrike" baseline="0" dirty="0">
                <a:latin typeface="Georgia" panose="02040502050405020303" pitchFamily="18" charset="0"/>
              </a:rPr>
              <a:t> i en känslig patientgrupp, i kombination med olika huvudmän och vårdgivare, ställer höga krav på rutiner, tydlighet i kommunikation och informationsöverföring.” </a:t>
            </a:r>
          </a:p>
          <a:p>
            <a:endParaRPr lang="sv-SE" dirty="0">
              <a:latin typeface="Georgia" panose="02040502050405020303" pitchFamily="18" charset="0"/>
            </a:endParaRPr>
          </a:p>
        </p:txBody>
      </p:sp>
      <p:sp>
        <p:nvSpPr>
          <p:cNvPr id="4" name="textruta 3">
            <a:extLst>
              <a:ext uri="{FF2B5EF4-FFF2-40B4-BE49-F238E27FC236}">
                <a16:creationId xmlns:a16="http://schemas.microsoft.com/office/drawing/2014/main" id="{6339FF02-F64D-4E8B-8FEC-6A5C93D7E6B7}"/>
              </a:ext>
            </a:extLst>
          </p:cNvPr>
          <p:cNvSpPr txBox="1"/>
          <p:nvPr/>
        </p:nvSpPr>
        <p:spPr>
          <a:xfrm>
            <a:off x="343949" y="4034605"/>
            <a:ext cx="2477547" cy="461665"/>
          </a:xfrm>
          <a:prstGeom prst="rect">
            <a:avLst/>
          </a:prstGeom>
          <a:noFill/>
        </p:spPr>
        <p:txBody>
          <a:bodyPr wrap="square" rtlCol="0">
            <a:spAutoFit/>
          </a:bodyPr>
          <a:lstStyle/>
          <a:p>
            <a:r>
              <a:rPr lang="sv-SE" sz="2400" dirty="0">
                <a:highlight>
                  <a:srgbClr val="FFFF00"/>
                </a:highlight>
                <a:latin typeface="Georgia" panose="02040502050405020303" pitchFamily="18" charset="0"/>
              </a:rPr>
              <a:t>Föreslå Pascal</a:t>
            </a:r>
          </a:p>
        </p:txBody>
      </p:sp>
      <p:pic>
        <p:nvPicPr>
          <p:cNvPr id="5" name="Bildobjekt 4" descr="En bild som visar text, dagstidning&#10;&#10;Automatiskt genererad beskrivning">
            <a:extLst>
              <a:ext uri="{FF2B5EF4-FFF2-40B4-BE49-F238E27FC236}">
                <a16:creationId xmlns:a16="http://schemas.microsoft.com/office/drawing/2014/main" id="{C6A2C745-5513-4BE6-B594-119EF427F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157" y="4203386"/>
            <a:ext cx="1534656" cy="2221477"/>
          </a:xfrm>
          <a:prstGeom prst="rect">
            <a:avLst/>
          </a:prstGeom>
        </p:spPr>
      </p:pic>
      <p:sp>
        <p:nvSpPr>
          <p:cNvPr id="6" name="textruta 5">
            <a:extLst>
              <a:ext uri="{FF2B5EF4-FFF2-40B4-BE49-F238E27FC236}">
                <a16:creationId xmlns:a16="http://schemas.microsoft.com/office/drawing/2014/main" id="{B1E5ED2A-9750-4B10-8B74-9863143DE065}"/>
              </a:ext>
            </a:extLst>
          </p:cNvPr>
          <p:cNvSpPr txBox="1"/>
          <p:nvPr/>
        </p:nvSpPr>
        <p:spPr>
          <a:xfrm>
            <a:off x="207268" y="2598003"/>
            <a:ext cx="2904688" cy="830997"/>
          </a:xfrm>
          <a:prstGeom prst="rect">
            <a:avLst/>
          </a:prstGeom>
          <a:noFill/>
        </p:spPr>
        <p:txBody>
          <a:bodyPr wrap="square" rtlCol="0">
            <a:spAutoFit/>
          </a:bodyPr>
          <a:lstStyle/>
          <a:p>
            <a:r>
              <a:rPr lang="sv-SE" sz="2400" dirty="0">
                <a:highlight>
                  <a:srgbClr val="FFFF00"/>
                </a:highlight>
                <a:latin typeface="Georgia" panose="02040502050405020303" pitchFamily="18" charset="0"/>
              </a:rPr>
              <a:t>Rekommendera i epikrisen</a:t>
            </a:r>
          </a:p>
        </p:txBody>
      </p:sp>
    </p:spTree>
    <p:extLst>
      <p:ext uri="{BB962C8B-B14F-4D97-AF65-F5344CB8AC3E}">
        <p14:creationId xmlns:p14="http://schemas.microsoft.com/office/powerpoint/2010/main" val="139187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F90957-C33C-4982-A659-53FE0DD3B342}"/>
              </a:ext>
            </a:extLst>
          </p:cNvPr>
          <p:cNvSpPr>
            <a:spLocks noGrp="1"/>
          </p:cNvSpPr>
          <p:nvPr>
            <p:ph type="title"/>
          </p:nvPr>
        </p:nvSpPr>
        <p:spPr/>
        <p:txBody>
          <a:bodyPr>
            <a:normAutofit fontScale="90000"/>
          </a:bodyPr>
          <a:lstStyle/>
          <a:p>
            <a:pPr algn="ctr"/>
            <a:r>
              <a:rPr lang="sv-SE" dirty="0"/>
              <a:t>Optimal vård för de </a:t>
            </a:r>
            <a:r>
              <a:rPr lang="sv-SE" b="1" dirty="0"/>
              <a:t>svårast sjuka</a:t>
            </a:r>
            <a:br>
              <a:rPr lang="sv-SE" dirty="0"/>
            </a:br>
            <a:r>
              <a:rPr lang="sv-SE" dirty="0"/>
              <a:t>≠</a:t>
            </a:r>
            <a:br>
              <a:rPr lang="sv-SE" dirty="0">
                <a:highlight>
                  <a:srgbClr val="FFFF00"/>
                </a:highlight>
              </a:rPr>
            </a:br>
            <a:r>
              <a:rPr lang="sv-SE" dirty="0"/>
              <a:t>Maximal vård</a:t>
            </a:r>
          </a:p>
        </p:txBody>
      </p:sp>
      <p:sp>
        <p:nvSpPr>
          <p:cNvPr id="8" name="Platshållare för text 7">
            <a:extLst>
              <a:ext uri="{FF2B5EF4-FFF2-40B4-BE49-F238E27FC236}">
                <a16:creationId xmlns:a16="http://schemas.microsoft.com/office/drawing/2014/main" id="{23EC32E2-F4AB-4413-BD95-C2A44DF7EFAD}"/>
              </a:ext>
            </a:extLst>
          </p:cNvPr>
          <p:cNvSpPr>
            <a:spLocks noGrp="1"/>
          </p:cNvSpPr>
          <p:nvPr>
            <p:ph type="body" idx="1"/>
          </p:nvPr>
        </p:nvSpPr>
        <p:spPr/>
        <p:txBody>
          <a:bodyPr/>
          <a:lstStyle/>
          <a:p>
            <a:pPr algn="ctr"/>
            <a:r>
              <a:rPr lang="sv-SE" dirty="0">
                <a:solidFill>
                  <a:schemeClr val="bg1">
                    <a:lumMod val="65000"/>
                  </a:schemeClr>
                </a:solidFill>
              </a:rPr>
              <a:t>Behandling</a:t>
            </a:r>
          </a:p>
        </p:txBody>
      </p:sp>
      <p:sp>
        <p:nvSpPr>
          <p:cNvPr id="9" name="Platshållare för innehåll 8">
            <a:extLst>
              <a:ext uri="{FF2B5EF4-FFF2-40B4-BE49-F238E27FC236}">
                <a16:creationId xmlns:a16="http://schemas.microsoft.com/office/drawing/2014/main" id="{3D425E0E-2B82-4A8E-80E7-B5F8DFF843F9}"/>
              </a:ext>
            </a:extLst>
          </p:cNvPr>
          <p:cNvSpPr>
            <a:spLocks noGrp="1"/>
          </p:cNvSpPr>
          <p:nvPr>
            <p:ph sz="half" idx="2"/>
          </p:nvPr>
        </p:nvSpPr>
        <p:spPr/>
        <p:txBody>
          <a:bodyPr/>
          <a:lstStyle/>
          <a:p>
            <a:r>
              <a:rPr lang="sv-SE" dirty="0">
                <a:solidFill>
                  <a:schemeClr val="bg1">
                    <a:lumMod val="65000"/>
                  </a:schemeClr>
                </a:solidFill>
              </a:rPr>
              <a:t>Nutrition</a:t>
            </a:r>
          </a:p>
          <a:p>
            <a:r>
              <a:rPr lang="sv-SE" dirty="0">
                <a:solidFill>
                  <a:schemeClr val="bg1">
                    <a:lumMod val="65000"/>
                  </a:schemeClr>
                </a:solidFill>
              </a:rPr>
              <a:t>Smärta</a:t>
            </a:r>
          </a:p>
          <a:p>
            <a:r>
              <a:rPr lang="sv-SE" dirty="0">
                <a:solidFill>
                  <a:schemeClr val="bg1">
                    <a:lumMod val="65000"/>
                  </a:schemeClr>
                </a:solidFill>
              </a:rPr>
              <a:t>Depression</a:t>
            </a:r>
          </a:p>
          <a:p>
            <a:r>
              <a:rPr lang="sv-SE" dirty="0">
                <a:solidFill>
                  <a:schemeClr val="bg1">
                    <a:lumMod val="65000"/>
                  </a:schemeClr>
                </a:solidFill>
              </a:rPr>
              <a:t>Stimulans</a:t>
            </a:r>
          </a:p>
          <a:p>
            <a:r>
              <a:rPr lang="sv-SE" dirty="0">
                <a:solidFill>
                  <a:schemeClr val="bg1">
                    <a:lumMod val="65000"/>
                  </a:schemeClr>
                </a:solidFill>
              </a:rPr>
              <a:t>Rehabilitering</a:t>
            </a:r>
          </a:p>
          <a:p>
            <a:r>
              <a:rPr lang="sv-SE" dirty="0">
                <a:solidFill>
                  <a:schemeClr val="bg1">
                    <a:lumMod val="65000"/>
                  </a:schemeClr>
                </a:solidFill>
              </a:rPr>
              <a:t>Förebyggande farmakoterapi</a:t>
            </a:r>
          </a:p>
        </p:txBody>
      </p:sp>
      <p:sp>
        <p:nvSpPr>
          <p:cNvPr id="10" name="Rektangel 9">
            <a:extLst>
              <a:ext uri="{FF2B5EF4-FFF2-40B4-BE49-F238E27FC236}">
                <a16:creationId xmlns:a16="http://schemas.microsoft.com/office/drawing/2014/main" id="{700518ED-B848-4A7B-A02B-612275D2AB8A}"/>
              </a:ext>
            </a:extLst>
          </p:cNvPr>
          <p:cNvSpPr/>
          <p:nvPr/>
        </p:nvSpPr>
        <p:spPr>
          <a:xfrm>
            <a:off x="4460146" y="783978"/>
            <a:ext cx="3271707" cy="97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innehåll 2">
            <a:extLst>
              <a:ext uri="{FF2B5EF4-FFF2-40B4-BE49-F238E27FC236}">
                <a16:creationId xmlns:a16="http://schemas.microsoft.com/office/drawing/2014/main" id="{7D3596B2-8050-4D69-AD3B-C18459047A88}"/>
              </a:ext>
            </a:extLst>
          </p:cNvPr>
          <p:cNvSpPr>
            <a:spLocks noGrp="1"/>
          </p:cNvSpPr>
          <p:nvPr>
            <p:ph sz="quarter" idx="4"/>
          </p:nvPr>
        </p:nvSpPr>
        <p:spPr>
          <a:xfrm>
            <a:off x="6095999" y="2691687"/>
            <a:ext cx="5435082" cy="3684588"/>
          </a:xfrm>
        </p:spPr>
        <p:txBody>
          <a:bodyPr/>
          <a:lstStyle/>
          <a:p>
            <a:pPr marL="0" indent="0">
              <a:buNone/>
            </a:pPr>
            <a:r>
              <a:rPr lang="sv-SE" i="1" dirty="0">
                <a:highlight>
                  <a:srgbClr val="FFFF00"/>
                </a:highlight>
              </a:rPr>
              <a:t>Gagnar det patienten?</a:t>
            </a:r>
          </a:p>
          <a:p>
            <a:pPr marL="0" indent="0">
              <a:buNone/>
            </a:pPr>
            <a:endParaRPr lang="sv-SE" i="1" dirty="0"/>
          </a:p>
          <a:p>
            <a:pPr marL="0" indent="0">
              <a:buNone/>
            </a:pPr>
            <a:r>
              <a:rPr lang="sv-SE" i="1" dirty="0">
                <a:highlight>
                  <a:srgbClr val="FFFF00"/>
                </a:highlight>
              </a:rPr>
              <a:t>Är det meningsfullt?</a:t>
            </a:r>
          </a:p>
          <a:p>
            <a:pPr marL="0" indent="0">
              <a:buNone/>
            </a:pPr>
            <a:endParaRPr lang="sv-SE" i="1" dirty="0"/>
          </a:p>
          <a:p>
            <a:pPr marL="0" indent="0">
              <a:buNone/>
            </a:pPr>
            <a:r>
              <a:rPr lang="sv-SE" i="1" dirty="0">
                <a:highlight>
                  <a:srgbClr val="FFFF00"/>
                </a:highlight>
              </a:rPr>
              <a:t>Överväger risker förväntade vinster? </a:t>
            </a:r>
          </a:p>
        </p:txBody>
      </p:sp>
    </p:spTree>
    <p:extLst>
      <p:ext uri="{BB962C8B-B14F-4D97-AF65-F5344CB8AC3E}">
        <p14:creationId xmlns:p14="http://schemas.microsoft.com/office/powerpoint/2010/main" val="317221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0AC1CEB-01CD-4AFA-A4DA-3C8523D639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ruta 1">
            <a:extLst>
              <a:ext uri="{FF2B5EF4-FFF2-40B4-BE49-F238E27FC236}">
                <a16:creationId xmlns:a16="http://schemas.microsoft.com/office/drawing/2014/main" id="{1946B084-6565-4918-ADD4-B51B141F64EA}"/>
              </a:ext>
            </a:extLst>
          </p:cNvPr>
          <p:cNvSpPr txBox="1"/>
          <p:nvPr/>
        </p:nvSpPr>
        <p:spPr>
          <a:xfrm>
            <a:off x="9395670" y="5427677"/>
            <a:ext cx="2567031" cy="1200329"/>
          </a:xfrm>
          <a:prstGeom prst="rect">
            <a:avLst/>
          </a:prstGeom>
          <a:noFill/>
        </p:spPr>
        <p:txBody>
          <a:bodyPr wrap="square" rtlCol="0">
            <a:spAutoFit/>
          </a:bodyPr>
          <a:lstStyle/>
          <a:p>
            <a:r>
              <a:rPr lang="sv-SE" sz="7200" dirty="0">
                <a:solidFill>
                  <a:schemeClr val="bg1"/>
                </a:solidFill>
              </a:rPr>
              <a:t>Tack!</a:t>
            </a:r>
          </a:p>
        </p:txBody>
      </p:sp>
    </p:spTree>
    <p:extLst>
      <p:ext uri="{BB962C8B-B14F-4D97-AF65-F5344CB8AC3E}">
        <p14:creationId xmlns:p14="http://schemas.microsoft.com/office/powerpoint/2010/main" val="245199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3EC32E2-F4AB-4413-BD95-C2A44DF7EFAD}"/>
              </a:ext>
            </a:extLst>
          </p:cNvPr>
          <p:cNvSpPr>
            <a:spLocks noGrp="1"/>
          </p:cNvSpPr>
          <p:nvPr>
            <p:ph type="body" idx="1"/>
          </p:nvPr>
        </p:nvSpPr>
        <p:spPr/>
        <p:txBody>
          <a:bodyPr/>
          <a:lstStyle/>
          <a:p>
            <a:pPr algn="ctr"/>
            <a:r>
              <a:rPr lang="sv-SE" dirty="0"/>
              <a:t>Behandling</a:t>
            </a:r>
          </a:p>
        </p:txBody>
      </p:sp>
      <p:sp>
        <p:nvSpPr>
          <p:cNvPr id="9" name="Platshållare för innehåll 8">
            <a:extLst>
              <a:ext uri="{FF2B5EF4-FFF2-40B4-BE49-F238E27FC236}">
                <a16:creationId xmlns:a16="http://schemas.microsoft.com/office/drawing/2014/main" id="{3D425E0E-2B82-4A8E-80E7-B5F8DFF843F9}"/>
              </a:ext>
            </a:extLst>
          </p:cNvPr>
          <p:cNvSpPr>
            <a:spLocks noGrp="1"/>
          </p:cNvSpPr>
          <p:nvPr>
            <p:ph sz="half" idx="2"/>
          </p:nvPr>
        </p:nvSpPr>
        <p:spPr/>
        <p:txBody>
          <a:bodyPr/>
          <a:lstStyle/>
          <a:p>
            <a:r>
              <a:rPr lang="sv-SE" dirty="0"/>
              <a:t>Nutrition</a:t>
            </a:r>
          </a:p>
          <a:p>
            <a:r>
              <a:rPr lang="sv-SE" dirty="0"/>
              <a:t>Smärta</a:t>
            </a:r>
          </a:p>
          <a:p>
            <a:r>
              <a:rPr lang="sv-SE" dirty="0"/>
              <a:t>Depression</a:t>
            </a:r>
          </a:p>
          <a:p>
            <a:r>
              <a:rPr lang="sv-SE" dirty="0"/>
              <a:t>Stimulans</a:t>
            </a:r>
          </a:p>
          <a:p>
            <a:r>
              <a:rPr lang="sv-SE" dirty="0"/>
              <a:t>Rehabilitering</a:t>
            </a:r>
          </a:p>
          <a:p>
            <a:r>
              <a:rPr lang="sv-SE" dirty="0"/>
              <a:t>Förebyggande farmakoterapi</a:t>
            </a:r>
          </a:p>
        </p:txBody>
      </p:sp>
      <p:sp>
        <p:nvSpPr>
          <p:cNvPr id="7" name="Rektangel 6">
            <a:extLst>
              <a:ext uri="{FF2B5EF4-FFF2-40B4-BE49-F238E27FC236}">
                <a16:creationId xmlns:a16="http://schemas.microsoft.com/office/drawing/2014/main" id="{77E7B9B2-40DE-43A9-A396-6C6121E9F728}"/>
              </a:ext>
            </a:extLst>
          </p:cNvPr>
          <p:cNvSpPr/>
          <p:nvPr/>
        </p:nvSpPr>
        <p:spPr>
          <a:xfrm>
            <a:off x="4460146" y="783978"/>
            <a:ext cx="3271707" cy="97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3">
            <a:extLst>
              <a:ext uri="{FF2B5EF4-FFF2-40B4-BE49-F238E27FC236}">
                <a16:creationId xmlns:a16="http://schemas.microsoft.com/office/drawing/2014/main" id="{CCDC2EE7-0776-4D4B-A6F7-6D311C38A32C}"/>
              </a:ext>
            </a:extLst>
          </p:cNvPr>
          <p:cNvSpPr>
            <a:spLocks noGrp="1"/>
          </p:cNvSpPr>
          <p:nvPr>
            <p:ph type="title"/>
          </p:nvPr>
        </p:nvSpPr>
        <p:spPr>
          <a:xfrm>
            <a:off x="839788" y="365125"/>
            <a:ext cx="10515600" cy="1325563"/>
          </a:xfrm>
        </p:spPr>
        <p:txBody>
          <a:bodyPr>
            <a:normAutofit/>
          </a:bodyPr>
          <a:lstStyle/>
          <a:p>
            <a:pPr algn="ctr"/>
            <a:r>
              <a:rPr lang="sv-SE" dirty="0"/>
              <a:t>Optimal vård</a:t>
            </a:r>
            <a:br>
              <a:rPr lang="sv-SE" dirty="0"/>
            </a:br>
            <a:endParaRPr lang="sv-SE" dirty="0">
              <a:solidFill>
                <a:schemeClr val="bg1">
                  <a:lumMod val="65000"/>
                </a:schemeClr>
              </a:solidFill>
            </a:endParaRPr>
          </a:p>
        </p:txBody>
      </p:sp>
    </p:spTree>
    <p:extLst>
      <p:ext uri="{BB962C8B-B14F-4D97-AF65-F5344CB8AC3E}">
        <p14:creationId xmlns:p14="http://schemas.microsoft.com/office/powerpoint/2010/main" val="20905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523125" y="326648"/>
            <a:ext cx="8504511" cy="6343143"/>
          </a:xfrm>
          <a:prstGeom prst="rect">
            <a:avLst/>
          </a:prstGeom>
          <a:noFill/>
          <a:ln w="9525">
            <a:noFill/>
            <a:miter lim="800000"/>
            <a:headEnd/>
            <a:tailEnd/>
          </a:ln>
        </p:spPr>
      </p:pic>
    </p:spTree>
    <p:extLst>
      <p:ext uri="{BB962C8B-B14F-4D97-AF65-F5344CB8AC3E}">
        <p14:creationId xmlns:p14="http://schemas.microsoft.com/office/powerpoint/2010/main" val="176547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B9116999-B934-4C98-88CE-F0173519D710}"/>
              </a:ext>
            </a:extLst>
          </p:cNvPr>
          <p:cNvSpPr txBox="1"/>
          <p:nvPr/>
        </p:nvSpPr>
        <p:spPr>
          <a:xfrm>
            <a:off x="1333144" y="723997"/>
            <a:ext cx="9272187" cy="3359061"/>
          </a:xfrm>
          <a:prstGeom prst="rect">
            <a:avLst/>
          </a:prstGeom>
          <a:noFill/>
        </p:spPr>
        <p:txBody>
          <a:bodyPr wrap="square">
            <a:spAutoFit/>
          </a:bodyPr>
          <a:lstStyle/>
          <a:p>
            <a:pPr>
              <a:lnSpc>
                <a:spcPct val="150000"/>
              </a:lnSpc>
            </a:pPr>
            <a:r>
              <a:rPr lang="en-US" sz="2400" dirty="0"/>
              <a:t>“The legacy of the well-intentioned emphasis on the evidence base of medicine has been the proliferation of guidelines which were designed to provide guidance but, abetted by a multitude of subtle pressures and the indiscriminate, and distinctly unsubtle, incentives of performance-related pay, </a:t>
            </a:r>
            <a:r>
              <a:rPr lang="en-US" sz="2400" dirty="0">
                <a:highlight>
                  <a:srgbClr val="FFFF00"/>
                </a:highlight>
              </a:rPr>
              <a:t>have been slowly transmogrified into tablets of law that make it all too easy to DO without pausing to think</a:t>
            </a:r>
            <a:r>
              <a:rPr lang="en-US" sz="2400" dirty="0"/>
              <a:t>.” </a:t>
            </a:r>
            <a:endParaRPr lang="sv-SE" sz="2400" dirty="0"/>
          </a:p>
        </p:txBody>
      </p:sp>
      <p:sp>
        <p:nvSpPr>
          <p:cNvPr id="6" name="textruta 5">
            <a:extLst>
              <a:ext uri="{FF2B5EF4-FFF2-40B4-BE49-F238E27FC236}">
                <a16:creationId xmlns:a16="http://schemas.microsoft.com/office/drawing/2014/main" id="{19D4F691-C995-4F93-BC1D-7B5CFF551CF1}"/>
              </a:ext>
            </a:extLst>
          </p:cNvPr>
          <p:cNvSpPr txBox="1"/>
          <p:nvPr/>
        </p:nvSpPr>
        <p:spPr>
          <a:xfrm>
            <a:off x="7266192" y="4445926"/>
            <a:ext cx="4925808" cy="2308324"/>
          </a:xfrm>
          <a:prstGeom prst="rect">
            <a:avLst/>
          </a:prstGeom>
          <a:noFill/>
        </p:spPr>
        <p:txBody>
          <a:bodyPr wrap="square">
            <a:spAutoFit/>
          </a:bodyPr>
          <a:lstStyle/>
          <a:p>
            <a:r>
              <a:rPr lang="en-US" b="1" dirty="0"/>
              <a:t>The art of doing nothing </a:t>
            </a:r>
          </a:p>
          <a:p>
            <a:endParaRPr lang="en-US" dirty="0"/>
          </a:p>
          <a:p>
            <a:r>
              <a:rPr lang="en-US" dirty="0"/>
              <a:t>Iona Heath</a:t>
            </a:r>
          </a:p>
          <a:p>
            <a:endParaRPr lang="en-US" dirty="0"/>
          </a:p>
          <a:p>
            <a:r>
              <a:rPr lang="en-US" dirty="0"/>
              <a:t>The European Journal of General Practice</a:t>
            </a:r>
          </a:p>
          <a:p>
            <a:endParaRPr lang="en-US" dirty="0"/>
          </a:p>
          <a:p>
            <a:r>
              <a:rPr lang="sv-SE" dirty="0"/>
              <a:t>https://doi.org/10.3109/13814788.2012.733691</a:t>
            </a:r>
          </a:p>
          <a:p>
            <a:endParaRPr lang="sv-SE" dirty="0"/>
          </a:p>
        </p:txBody>
      </p:sp>
    </p:spTree>
    <p:extLst>
      <p:ext uri="{BB962C8B-B14F-4D97-AF65-F5344CB8AC3E}">
        <p14:creationId xmlns:p14="http://schemas.microsoft.com/office/powerpoint/2010/main" val="24586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D75C4A85-1473-4D79-8A73-DE6ACF0B2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537" y="0"/>
            <a:ext cx="4760926" cy="6858000"/>
          </a:xfrm>
          <a:prstGeom prst="rect">
            <a:avLst/>
          </a:prstGeom>
        </p:spPr>
      </p:pic>
    </p:spTree>
    <p:extLst>
      <p:ext uri="{BB962C8B-B14F-4D97-AF65-F5344CB8AC3E}">
        <p14:creationId xmlns:p14="http://schemas.microsoft.com/office/powerpoint/2010/main" val="286176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F90957-C33C-4982-A659-53FE0DD3B342}"/>
              </a:ext>
            </a:extLst>
          </p:cNvPr>
          <p:cNvSpPr>
            <a:spLocks noGrp="1"/>
          </p:cNvSpPr>
          <p:nvPr>
            <p:ph type="title"/>
          </p:nvPr>
        </p:nvSpPr>
        <p:spPr/>
        <p:txBody>
          <a:bodyPr>
            <a:normAutofit/>
          </a:bodyPr>
          <a:lstStyle/>
          <a:p>
            <a:pPr algn="ctr"/>
            <a:r>
              <a:rPr lang="sv-SE" dirty="0"/>
              <a:t>Optimal vård</a:t>
            </a:r>
            <a:br>
              <a:rPr lang="sv-SE" dirty="0"/>
            </a:br>
            <a:endParaRPr lang="sv-SE" dirty="0">
              <a:solidFill>
                <a:schemeClr val="bg1">
                  <a:lumMod val="65000"/>
                </a:schemeClr>
              </a:solidFill>
            </a:endParaRPr>
          </a:p>
        </p:txBody>
      </p:sp>
      <p:sp>
        <p:nvSpPr>
          <p:cNvPr id="8" name="Platshållare för text 7">
            <a:extLst>
              <a:ext uri="{FF2B5EF4-FFF2-40B4-BE49-F238E27FC236}">
                <a16:creationId xmlns:a16="http://schemas.microsoft.com/office/drawing/2014/main" id="{23EC32E2-F4AB-4413-BD95-C2A44DF7EFAD}"/>
              </a:ext>
            </a:extLst>
          </p:cNvPr>
          <p:cNvSpPr>
            <a:spLocks noGrp="1"/>
          </p:cNvSpPr>
          <p:nvPr>
            <p:ph type="body" idx="1"/>
          </p:nvPr>
        </p:nvSpPr>
        <p:spPr/>
        <p:txBody>
          <a:bodyPr/>
          <a:lstStyle/>
          <a:p>
            <a:pPr algn="ctr"/>
            <a:r>
              <a:rPr lang="sv-SE" dirty="0">
                <a:solidFill>
                  <a:schemeClr val="bg1">
                    <a:lumMod val="65000"/>
                  </a:schemeClr>
                </a:solidFill>
              </a:rPr>
              <a:t>Behandling</a:t>
            </a:r>
          </a:p>
        </p:txBody>
      </p:sp>
      <p:sp>
        <p:nvSpPr>
          <p:cNvPr id="9" name="Platshållare för innehåll 8">
            <a:extLst>
              <a:ext uri="{FF2B5EF4-FFF2-40B4-BE49-F238E27FC236}">
                <a16:creationId xmlns:a16="http://schemas.microsoft.com/office/drawing/2014/main" id="{3D425E0E-2B82-4A8E-80E7-B5F8DFF843F9}"/>
              </a:ext>
            </a:extLst>
          </p:cNvPr>
          <p:cNvSpPr>
            <a:spLocks noGrp="1"/>
          </p:cNvSpPr>
          <p:nvPr>
            <p:ph sz="half" idx="2"/>
          </p:nvPr>
        </p:nvSpPr>
        <p:spPr/>
        <p:txBody>
          <a:bodyPr/>
          <a:lstStyle/>
          <a:p>
            <a:r>
              <a:rPr lang="sv-SE" dirty="0">
                <a:solidFill>
                  <a:schemeClr val="bg1">
                    <a:lumMod val="65000"/>
                  </a:schemeClr>
                </a:solidFill>
              </a:rPr>
              <a:t>Nutrition</a:t>
            </a:r>
          </a:p>
          <a:p>
            <a:r>
              <a:rPr lang="sv-SE" dirty="0">
                <a:solidFill>
                  <a:schemeClr val="bg1">
                    <a:lumMod val="65000"/>
                  </a:schemeClr>
                </a:solidFill>
              </a:rPr>
              <a:t>Smärta</a:t>
            </a:r>
          </a:p>
          <a:p>
            <a:r>
              <a:rPr lang="sv-SE" dirty="0">
                <a:solidFill>
                  <a:schemeClr val="bg1">
                    <a:lumMod val="65000"/>
                  </a:schemeClr>
                </a:solidFill>
              </a:rPr>
              <a:t>Depression</a:t>
            </a:r>
          </a:p>
          <a:p>
            <a:r>
              <a:rPr lang="sv-SE" dirty="0">
                <a:solidFill>
                  <a:schemeClr val="bg1">
                    <a:lumMod val="65000"/>
                  </a:schemeClr>
                </a:solidFill>
              </a:rPr>
              <a:t>Stimulans</a:t>
            </a:r>
          </a:p>
          <a:p>
            <a:r>
              <a:rPr lang="sv-SE" dirty="0">
                <a:solidFill>
                  <a:schemeClr val="bg1">
                    <a:lumMod val="65000"/>
                  </a:schemeClr>
                </a:solidFill>
              </a:rPr>
              <a:t>Rehabilitering</a:t>
            </a:r>
          </a:p>
          <a:p>
            <a:r>
              <a:rPr lang="sv-SE" dirty="0">
                <a:solidFill>
                  <a:schemeClr val="bg1">
                    <a:lumMod val="65000"/>
                  </a:schemeClr>
                </a:solidFill>
              </a:rPr>
              <a:t>Förebyggande farmakoterapi</a:t>
            </a:r>
          </a:p>
        </p:txBody>
      </p:sp>
      <p:sp>
        <p:nvSpPr>
          <p:cNvPr id="10" name="Platshållare för text 9">
            <a:extLst>
              <a:ext uri="{FF2B5EF4-FFF2-40B4-BE49-F238E27FC236}">
                <a16:creationId xmlns:a16="http://schemas.microsoft.com/office/drawing/2014/main" id="{6AC3A7E3-F430-4DAA-9F21-F6536A76666B}"/>
              </a:ext>
            </a:extLst>
          </p:cNvPr>
          <p:cNvSpPr>
            <a:spLocks noGrp="1"/>
          </p:cNvSpPr>
          <p:nvPr>
            <p:ph type="body" sz="quarter" idx="3"/>
          </p:nvPr>
        </p:nvSpPr>
        <p:spPr/>
        <p:txBody>
          <a:bodyPr/>
          <a:lstStyle/>
          <a:p>
            <a:pPr algn="ctr"/>
            <a:r>
              <a:rPr lang="sv-SE" dirty="0"/>
              <a:t>Avstå behandling</a:t>
            </a:r>
          </a:p>
        </p:txBody>
      </p:sp>
      <p:sp>
        <p:nvSpPr>
          <p:cNvPr id="11" name="Platshållare för innehåll 10">
            <a:extLst>
              <a:ext uri="{FF2B5EF4-FFF2-40B4-BE49-F238E27FC236}">
                <a16:creationId xmlns:a16="http://schemas.microsoft.com/office/drawing/2014/main" id="{AFFBA711-FDBE-4CA8-8B81-145C480BD1CD}"/>
              </a:ext>
            </a:extLst>
          </p:cNvPr>
          <p:cNvSpPr>
            <a:spLocks noGrp="1"/>
          </p:cNvSpPr>
          <p:nvPr>
            <p:ph sz="quarter" idx="4"/>
          </p:nvPr>
        </p:nvSpPr>
        <p:spPr>
          <a:xfrm>
            <a:off x="6172200" y="2505075"/>
            <a:ext cx="5798976" cy="3684588"/>
          </a:xfrm>
        </p:spPr>
        <p:txBody>
          <a:bodyPr/>
          <a:lstStyle/>
          <a:p>
            <a:r>
              <a:rPr lang="sv-SE" dirty="0"/>
              <a:t>Profylax?</a:t>
            </a:r>
          </a:p>
          <a:p>
            <a:r>
              <a:rPr lang="sv-SE" dirty="0"/>
              <a:t>Dropp? </a:t>
            </a:r>
            <a:r>
              <a:rPr lang="sv-SE" dirty="0" err="1"/>
              <a:t>Sondmating</a:t>
            </a:r>
            <a:r>
              <a:rPr lang="sv-SE" dirty="0"/>
              <a:t>?</a:t>
            </a:r>
          </a:p>
          <a:p>
            <a:r>
              <a:rPr lang="sv-SE" dirty="0"/>
              <a:t>Påkalla ambulans vid strokerecidiv?</a:t>
            </a:r>
          </a:p>
          <a:p>
            <a:r>
              <a:rPr lang="sv-SE" dirty="0"/>
              <a:t>HLR?</a:t>
            </a:r>
          </a:p>
          <a:p>
            <a:r>
              <a:rPr lang="sv-SE" dirty="0"/>
              <a:t>Antibiotika vid KAD-associerad recidiverande </a:t>
            </a:r>
            <a:r>
              <a:rPr lang="sv-SE" dirty="0" err="1"/>
              <a:t>urosepsis</a:t>
            </a:r>
            <a:r>
              <a:rPr lang="sv-SE" dirty="0"/>
              <a:t>?</a:t>
            </a:r>
          </a:p>
          <a:p>
            <a:endParaRPr lang="sv-SE" dirty="0"/>
          </a:p>
        </p:txBody>
      </p:sp>
    </p:spTree>
    <p:extLst>
      <p:ext uri="{BB962C8B-B14F-4D97-AF65-F5344CB8AC3E}">
        <p14:creationId xmlns:p14="http://schemas.microsoft.com/office/powerpoint/2010/main" val="17737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F90957-C33C-4982-A659-53FE0DD3B342}"/>
              </a:ext>
            </a:extLst>
          </p:cNvPr>
          <p:cNvSpPr>
            <a:spLocks noGrp="1"/>
          </p:cNvSpPr>
          <p:nvPr>
            <p:ph type="title"/>
          </p:nvPr>
        </p:nvSpPr>
        <p:spPr/>
        <p:txBody>
          <a:bodyPr>
            <a:normAutofit fontScale="90000"/>
          </a:bodyPr>
          <a:lstStyle/>
          <a:p>
            <a:pPr algn="ctr"/>
            <a:r>
              <a:rPr lang="sv-SE" dirty="0"/>
              <a:t>Optimal vård </a:t>
            </a:r>
            <a:r>
              <a:rPr lang="sv-SE" b="1" dirty="0">
                <a:highlight>
                  <a:srgbClr val="FFFF00"/>
                </a:highlight>
              </a:rPr>
              <a:t>för de svårast sjuka</a:t>
            </a:r>
            <a:br>
              <a:rPr lang="sv-SE" dirty="0">
                <a:highlight>
                  <a:srgbClr val="FFFF00"/>
                </a:highlight>
              </a:rPr>
            </a:br>
            <a:r>
              <a:rPr lang="sv-SE" dirty="0">
                <a:highlight>
                  <a:srgbClr val="FFFF00"/>
                </a:highlight>
              </a:rPr>
              <a:t>≠</a:t>
            </a:r>
            <a:br>
              <a:rPr lang="sv-SE" dirty="0">
                <a:highlight>
                  <a:srgbClr val="FFFF00"/>
                </a:highlight>
              </a:rPr>
            </a:br>
            <a:r>
              <a:rPr lang="sv-SE" dirty="0"/>
              <a:t>Maximal vård</a:t>
            </a:r>
          </a:p>
        </p:txBody>
      </p:sp>
      <p:sp>
        <p:nvSpPr>
          <p:cNvPr id="8" name="Platshållare för text 7">
            <a:extLst>
              <a:ext uri="{FF2B5EF4-FFF2-40B4-BE49-F238E27FC236}">
                <a16:creationId xmlns:a16="http://schemas.microsoft.com/office/drawing/2014/main" id="{23EC32E2-F4AB-4413-BD95-C2A44DF7EFAD}"/>
              </a:ext>
            </a:extLst>
          </p:cNvPr>
          <p:cNvSpPr>
            <a:spLocks noGrp="1"/>
          </p:cNvSpPr>
          <p:nvPr>
            <p:ph type="body" idx="1"/>
          </p:nvPr>
        </p:nvSpPr>
        <p:spPr/>
        <p:txBody>
          <a:bodyPr/>
          <a:lstStyle/>
          <a:p>
            <a:pPr algn="ctr"/>
            <a:r>
              <a:rPr lang="sv-SE" dirty="0">
                <a:solidFill>
                  <a:schemeClr val="bg1">
                    <a:lumMod val="65000"/>
                  </a:schemeClr>
                </a:solidFill>
              </a:rPr>
              <a:t>Behandling</a:t>
            </a:r>
          </a:p>
        </p:txBody>
      </p:sp>
      <p:sp>
        <p:nvSpPr>
          <p:cNvPr id="9" name="Platshållare för innehåll 8">
            <a:extLst>
              <a:ext uri="{FF2B5EF4-FFF2-40B4-BE49-F238E27FC236}">
                <a16:creationId xmlns:a16="http://schemas.microsoft.com/office/drawing/2014/main" id="{3D425E0E-2B82-4A8E-80E7-B5F8DFF843F9}"/>
              </a:ext>
            </a:extLst>
          </p:cNvPr>
          <p:cNvSpPr>
            <a:spLocks noGrp="1"/>
          </p:cNvSpPr>
          <p:nvPr>
            <p:ph sz="half" idx="2"/>
          </p:nvPr>
        </p:nvSpPr>
        <p:spPr/>
        <p:txBody>
          <a:bodyPr/>
          <a:lstStyle/>
          <a:p>
            <a:r>
              <a:rPr lang="sv-SE" dirty="0">
                <a:solidFill>
                  <a:schemeClr val="bg1">
                    <a:lumMod val="65000"/>
                  </a:schemeClr>
                </a:solidFill>
              </a:rPr>
              <a:t>Nutrition</a:t>
            </a:r>
          </a:p>
          <a:p>
            <a:r>
              <a:rPr lang="sv-SE" dirty="0">
                <a:solidFill>
                  <a:schemeClr val="bg1">
                    <a:lumMod val="65000"/>
                  </a:schemeClr>
                </a:solidFill>
              </a:rPr>
              <a:t>Smärta</a:t>
            </a:r>
          </a:p>
          <a:p>
            <a:r>
              <a:rPr lang="sv-SE" dirty="0">
                <a:solidFill>
                  <a:schemeClr val="bg1">
                    <a:lumMod val="65000"/>
                  </a:schemeClr>
                </a:solidFill>
              </a:rPr>
              <a:t>Depression</a:t>
            </a:r>
          </a:p>
          <a:p>
            <a:r>
              <a:rPr lang="sv-SE" dirty="0">
                <a:solidFill>
                  <a:schemeClr val="bg1">
                    <a:lumMod val="65000"/>
                  </a:schemeClr>
                </a:solidFill>
              </a:rPr>
              <a:t>Stimulans</a:t>
            </a:r>
          </a:p>
          <a:p>
            <a:r>
              <a:rPr lang="sv-SE" dirty="0">
                <a:solidFill>
                  <a:schemeClr val="bg1">
                    <a:lumMod val="65000"/>
                  </a:schemeClr>
                </a:solidFill>
              </a:rPr>
              <a:t>Rehabilitering</a:t>
            </a:r>
          </a:p>
          <a:p>
            <a:r>
              <a:rPr lang="sv-SE" dirty="0">
                <a:solidFill>
                  <a:schemeClr val="bg1">
                    <a:lumMod val="65000"/>
                  </a:schemeClr>
                </a:solidFill>
              </a:rPr>
              <a:t>Förebyggande farmakoterapi</a:t>
            </a:r>
          </a:p>
        </p:txBody>
      </p:sp>
      <p:sp>
        <p:nvSpPr>
          <p:cNvPr id="10" name="Rektangel 9">
            <a:extLst>
              <a:ext uri="{FF2B5EF4-FFF2-40B4-BE49-F238E27FC236}">
                <a16:creationId xmlns:a16="http://schemas.microsoft.com/office/drawing/2014/main" id="{700518ED-B848-4A7B-A02B-612275D2AB8A}"/>
              </a:ext>
            </a:extLst>
          </p:cNvPr>
          <p:cNvSpPr/>
          <p:nvPr/>
        </p:nvSpPr>
        <p:spPr>
          <a:xfrm>
            <a:off x="4460146" y="783978"/>
            <a:ext cx="3271707" cy="97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innehåll 2">
            <a:extLst>
              <a:ext uri="{FF2B5EF4-FFF2-40B4-BE49-F238E27FC236}">
                <a16:creationId xmlns:a16="http://schemas.microsoft.com/office/drawing/2014/main" id="{7D3596B2-8050-4D69-AD3B-C18459047A88}"/>
              </a:ext>
            </a:extLst>
          </p:cNvPr>
          <p:cNvSpPr>
            <a:spLocks noGrp="1"/>
          </p:cNvSpPr>
          <p:nvPr>
            <p:ph sz="quarter" idx="4"/>
          </p:nvPr>
        </p:nvSpPr>
        <p:spPr>
          <a:xfrm>
            <a:off x="6095999" y="2691687"/>
            <a:ext cx="5435082" cy="3684588"/>
          </a:xfrm>
        </p:spPr>
        <p:txBody>
          <a:bodyPr/>
          <a:lstStyle/>
          <a:p>
            <a:pPr marL="0" indent="0">
              <a:buNone/>
            </a:pPr>
            <a:r>
              <a:rPr lang="sv-SE" i="1" dirty="0"/>
              <a:t>Gagnar det patienten?</a:t>
            </a:r>
          </a:p>
          <a:p>
            <a:pPr marL="0" indent="0">
              <a:buNone/>
            </a:pPr>
            <a:endParaRPr lang="sv-SE" i="1" dirty="0"/>
          </a:p>
          <a:p>
            <a:pPr marL="0" indent="0">
              <a:buNone/>
            </a:pPr>
            <a:r>
              <a:rPr lang="sv-SE" i="1" dirty="0"/>
              <a:t>Är det meningsfullt?</a:t>
            </a:r>
          </a:p>
          <a:p>
            <a:pPr marL="0" indent="0">
              <a:buNone/>
            </a:pPr>
            <a:endParaRPr lang="sv-SE" i="1" dirty="0"/>
          </a:p>
          <a:p>
            <a:pPr marL="0" indent="0">
              <a:buNone/>
            </a:pPr>
            <a:r>
              <a:rPr lang="sv-SE" i="1" dirty="0"/>
              <a:t>Överväger risker förväntade vinster? </a:t>
            </a:r>
          </a:p>
        </p:txBody>
      </p:sp>
    </p:spTree>
    <p:extLst>
      <p:ext uri="{BB962C8B-B14F-4D97-AF65-F5344CB8AC3E}">
        <p14:creationId xmlns:p14="http://schemas.microsoft.com/office/powerpoint/2010/main" val="58214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0AC1CEB-01CD-4AFA-A4DA-3C8523D639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26822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F90957-C33C-4982-A659-53FE0DD3B342}"/>
              </a:ext>
            </a:extLst>
          </p:cNvPr>
          <p:cNvSpPr>
            <a:spLocks noGrp="1"/>
          </p:cNvSpPr>
          <p:nvPr>
            <p:ph type="title"/>
          </p:nvPr>
        </p:nvSpPr>
        <p:spPr/>
        <p:txBody>
          <a:bodyPr>
            <a:normAutofit/>
          </a:bodyPr>
          <a:lstStyle/>
          <a:p>
            <a:pPr algn="ctr"/>
            <a:r>
              <a:rPr lang="sv-SE" dirty="0"/>
              <a:t>Optimal vård</a:t>
            </a:r>
            <a:br>
              <a:rPr lang="sv-SE" dirty="0"/>
            </a:br>
            <a:endParaRPr lang="sv-SE" dirty="0">
              <a:solidFill>
                <a:schemeClr val="bg1">
                  <a:lumMod val="65000"/>
                </a:schemeClr>
              </a:solidFill>
            </a:endParaRPr>
          </a:p>
        </p:txBody>
      </p:sp>
      <p:sp>
        <p:nvSpPr>
          <p:cNvPr id="8" name="Platshållare för text 7">
            <a:extLst>
              <a:ext uri="{FF2B5EF4-FFF2-40B4-BE49-F238E27FC236}">
                <a16:creationId xmlns:a16="http://schemas.microsoft.com/office/drawing/2014/main" id="{23EC32E2-F4AB-4413-BD95-C2A44DF7EFAD}"/>
              </a:ext>
            </a:extLst>
          </p:cNvPr>
          <p:cNvSpPr>
            <a:spLocks noGrp="1"/>
          </p:cNvSpPr>
          <p:nvPr>
            <p:ph type="body" idx="1"/>
          </p:nvPr>
        </p:nvSpPr>
        <p:spPr/>
        <p:txBody>
          <a:bodyPr/>
          <a:lstStyle/>
          <a:p>
            <a:pPr algn="ctr"/>
            <a:r>
              <a:rPr lang="sv-SE" dirty="0">
                <a:solidFill>
                  <a:schemeClr val="bg1">
                    <a:lumMod val="65000"/>
                  </a:schemeClr>
                </a:solidFill>
              </a:rPr>
              <a:t>Behandling</a:t>
            </a:r>
          </a:p>
        </p:txBody>
      </p:sp>
      <p:sp>
        <p:nvSpPr>
          <p:cNvPr id="9" name="Platshållare för innehåll 8">
            <a:extLst>
              <a:ext uri="{FF2B5EF4-FFF2-40B4-BE49-F238E27FC236}">
                <a16:creationId xmlns:a16="http://schemas.microsoft.com/office/drawing/2014/main" id="{3D425E0E-2B82-4A8E-80E7-B5F8DFF843F9}"/>
              </a:ext>
            </a:extLst>
          </p:cNvPr>
          <p:cNvSpPr>
            <a:spLocks noGrp="1"/>
          </p:cNvSpPr>
          <p:nvPr>
            <p:ph sz="half" idx="2"/>
          </p:nvPr>
        </p:nvSpPr>
        <p:spPr/>
        <p:txBody>
          <a:bodyPr/>
          <a:lstStyle/>
          <a:p>
            <a:r>
              <a:rPr lang="sv-SE" dirty="0">
                <a:solidFill>
                  <a:schemeClr val="bg1">
                    <a:lumMod val="65000"/>
                  </a:schemeClr>
                </a:solidFill>
              </a:rPr>
              <a:t>Nutrition</a:t>
            </a:r>
          </a:p>
          <a:p>
            <a:r>
              <a:rPr lang="sv-SE" dirty="0">
                <a:solidFill>
                  <a:schemeClr val="bg1">
                    <a:lumMod val="65000"/>
                  </a:schemeClr>
                </a:solidFill>
              </a:rPr>
              <a:t>Smärta</a:t>
            </a:r>
          </a:p>
          <a:p>
            <a:r>
              <a:rPr lang="sv-SE" dirty="0">
                <a:solidFill>
                  <a:schemeClr val="bg1">
                    <a:lumMod val="65000"/>
                  </a:schemeClr>
                </a:solidFill>
              </a:rPr>
              <a:t>Depression</a:t>
            </a:r>
          </a:p>
          <a:p>
            <a:r>
              <a:rPr lang="sv-SE" dirty="0">
                <a:solidFill>
                  <a:schemeClr val="bg1">
                    <a:lumMod val="65000"/>
                  </a:schemeClr>
                </a:solidFill>
              </a:rPr>
              <a:t>Stimulans</a:t>
            </a:r>
          </a:p>
          <a:p>
            <a:r>
              <a:rPr lang="sv-SE" dirty="0">
                <a:solidFill>
                  <a:schemeClr val="bg1">
                    <a:lumMod val="65000"/>
                  </a:schemeClr>
                </a:solidFill>
              </a:rPr>
              <a:t>Rehabilitering</a:t>
            </a:r>
          </a:p>
          <a:p>
            <a:r>
              <a:rPr lang="sv-SE" dirty="0">
                <a:solidFill>
                  <a:schemeClr val="bg1">
                    <a:lumMod val="65000"/>
                  </a:schemeClr>
                </a:solidFill>
              </a:rPr>
              <a:t>Förebyggande farmakoterapi</a:t>
            </a:r>
          </a:p>
        </p:txBody>
      </p:sp>
      <p:sp>
        <p:nvSpPr>
          <p:cNvPr id="10" name="Platshållare för text 9">
            <a:extLst>
              <a:ext uri="{FF2B5EF4-FFF2-40B4-BE49-F238E27FC236}">
                <a16:creationId xmlns:a16="http://schemas.microsoft.com/office/drawing/2014/main" id="{6AC3A7E3-F430-4DAA-9F21-F6536A76666B}"/>
              </a:ext>
            </a:extLst>
          </p:cNvPr>
          <p:cNvSpPr>
            <a:spLocks noGrp="1"/>
          </p:cNvSpPr>
          <p:nvPr>
            <p:ph type="body" sz="quarter" idx="3"/>
          </p:nvPr>
        </p:nvSpPr>
        <p:spPr/>
        <p:txBody>
          <a:bodyPr/>
          <a:lstStyle/>
          <a:p>
            <a:pPr algn="ctr"/>
            <a:r>
              <a:rPr lang="sv-SE" dirty="0"/>
              <a:t>Avstå behandling</a:t>
            </a:r>
          </a:p>
        </p:txBody>
      </p:sp>
      <p:sp>
        <p:nvSpPr>
          <p:cNvPr id="11" name="Platshållare för innehåll 10">
            <a:extLst>
              <a:ext uri="{FF2B5EF4-FFF2-40B4-BE49-F238E27FC236}">
                <a16:creationId xmlns:a16="http://schemas.microsoft.com/office/drawing/2014/main" id="{AFFBA711-FDBE-4CA8-8B81-145C480BD1CD}"/>
              </a:ext>
            </a:extLst>
          </p:cNvPr>
          <p:cNvSpPr>
            <a:spLocks noGrp="1"/>
          </p:cNvSpPr>
          <p:nvPr>
            <p:ph sz="quarter" idx="4"/>
          </p:nvPr>
        </p:nvSpPr>
        <p:spPr>
          <a:xfrm>
            <a:off x="6172200" y="2505075"/>
            <a:ext cx="5798976" cy="3684588"/>
          </a:xfrm>
        </p:spPr>
        <p:txBody>
          <a:bodyPr/>
          <a:lstStyle/>
          <a:p>
            <a:r>
              <a:rPr lang="sv-SE" dirty="0"/>
              <a:t>Profylax?</a:t>
            </a:r>
          </a:p>
          <a:p>
            <a:r>
              <a:rPr lang="sv-SE" dirty="0"/>
              <a:t>Dropp? </a:t>
            </a:r>
            <a:r>
              <a:rPr lang="sv-SE" dirty="0" err="1"/>
              <a:t>Sondmating</a:t>
            </a:r>
            <a:r>
              <a:rPr lang="sv-SE" dirty="0"/>
              <a:t>?</a:t>
            </a:r>
          </a:p>
          <a:p>
            <a:r>
              <a:rPr lang="sv-SE" dirty="0">
                <a:highlight>
                  <a:srgbClr val="FFFF00"/>
                </a:highlight>
              </a:rPr>
              <a:t>Påkalla ambulans vid strokerecidiv?</a:t>
            </a:r>
          </a:p>
          <a:p>
            <a:r>
              <a:rPr lang="sv-SE" dirty="0"/>
              <a:t>HLR?</a:t>
            </a:r>
          </a:p>
          <a:p>
            <a:r>
              <a:rPr lang="sv-SE" dirty="0"/>
              <a:t>Antibiotika vid KAD-associerad recidiverande </a:t>
            </a:r>
            <a:r>
              <a:rPr lang="sv-SE" dirty="0" err="1"/>
              <a:t>urosepsis</a:t>
            </a:r>
            <a:r>
              <a:rPr lang="sv-SE" dirty="0"/>
              <a:t>?</a:t>
            </a:r>
          </a:p>
          <a:p>
            <a:endParaRPr lang="sv-SE" dirty="0"/>
          </a:p>
        </p:txBody>
      </p:sp>
    </p:spTree>
    <p:extLst>
      <p:ext uri="{BB962C8B-B14F-4D97-AF65-F5344CB8AC3E}">
        <p14:creationId xmlns:p14="http://schemas.microsoft.com/office/powerpoint/2010/main" val="239336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78200D-3482-428A-9F33-AB39C7EC08AF}"/>
              </a:ext>
            </a:extLst>
          </p:cNvPr>
          <p:cNvSpPr>
            <a:spLocks noGrp="1"/>
          </p:cNvSpPr>
          <p:nvPr>
            <p:ph type="title"/>
          </p:nvPr>
        </p:nvSpPr>
        <p:spPr/>
        <p:txBody>
          <a:bodyPr/>
          <a:lstStyle/>
          <a:p>
            <a:r>
              <a:rPr lang="sv-SE" dirty="0"/>
              <a:t>Nationella Riktlinjer stroke 2020, rad B08:</a:t>
            </a:r>
          </a:p>
        </p:txBody>
      </p:sp>
      <p:sp>
        <p:nvSpPr>
          <p:cNvPr id="3" name="Platshållare för innehåll 2">
            <a:extLst>
              <a:ext uri="{FF2B5EF4-FFF2-40B4-BE49-F238E27FC236}">
                <a16:creationId xmlns:a16="http://schemas.microsoft.com/office/drawing/2014/main" id="{954C0EC7-70E7-4D49-8378-03637D38B33A}"/>
              </a:ext>
            </a:extLst>
          </p:cNvPr>
          <p:cNvSpPr>
            <a:spLocks noGrp="1"/>
          </p:cNvSpPr>
          <p:nvPr>
            <p:ph idx="1"/>
          </p:nvPr>
        </p:nvSpPr>
        <p:spPr/>
        <p:txBody>
          <a:bodyPr>
            <a:normAutofit fontScale="92500" lnSpcReduction="10000"/>
          </a:bodyPr>
          <a:lstStyle/>
          <a:p>
            <a:pPr marL="0" indent="0">
              <a:buNone/>
            </a:pPr>
            <a:r>
              <a:rPr lang="sv-SE" b="1" dirty="0">
                <a:latin typeface="+mj-lt"/>
              </a:rPr>
              <a:t>Tillstånd: </a:t>
            </a:r>
            <a:r>
              <a:rPr lang="sv-SE" dirty="0">
                <a:latin typeface="+mj-lt"/>
              </a:rPr>
              <a:t>Multisjuk med stort omvårdnadsbehov, inom hemsjukvård eller särskilt boende.</a:t>
            </a:r>
          </a:p>
          <a:p>
            <a:pPr marL="0" indent="0">
              <a:buNone/>
            </a:pPr>
            <a:endParaRPr lang="sv-SE" dirty="0">
              <a:latin typeface="+mj-lt"/>
            </a:endParaRPr>
          </a:p>
          <a:p>
            <a:pPr marL="0" indent="0">
              <a:buNone/>
            </a:pPr>
            <a:r>
              <a:rPr lang="sv-SE" b="1" dirty="0">
                <a:latin typeface="+mj-lt"/>
              </a:rPr>
              <a:t>Åtgärd: </a:t>
            </a:r>
            <a:r>
              <a:rPr lang="sv-SE" dirty="0">
                <a:latin typeface="+mj-lt"/>
              </a:rPr>
              <a:t>Läkarbedömning med ställningstagande till fortsatt vårdform vid eventuellt strokeinsjuknande.</a:t>
            </a:r>
          </a:p>
          <a:p>
            <a:pPr marL="0" indent="0">
              <a:buNone/>
            </a:pPr>
            <a:endParaRPr lang="sv-SE" dirty="0">
              <a:latin typeface="+mj-lt"/>
            </a:endParaRPr>
          </a:p>
          <a:p>
            <a:pPr marL="0" indent="0">
              <a:buNone/>
            </a:pPr>
            <a:r>
              <a:rPr lang="sv-SE" b="1" dirty="0">
                <a:latin typeface="+mj-lt"/>
              </a:rPr>
              <a:t>Effekt: </a:t>
            </a:r>
            <a:r>
              <a:rPr lang="sv-SE" dirty="0">
                <a:latin typeface="+mj-lt"/>
              </a:rPr>
              <a:t>värdigare omhändertagande, minskad risk för försämring och obehag i form av bland annat förvirring när nyttan med en transport till och vård på sjukhus inte överväger de risker som detta också innebär.</a:t>
            </a:r>
          </a:p>
          <a:p>
            <a:pPr marL="0" indent="0">
              <a:buNone/>
            </a:pPr>
            <a:r>
              <a:rPr lang="sv-SE" dirty="0">
                <a:latin typeface="+mj-lt"/>
              </a:rPr>
              <a:t>  </a:t>
            </a:r>
          </a:p>
          <a:p>
            <a:pPr marL="0" indent="0">
              <a:buNone/>
            </a:pPr>
            <a:r>
              <a:rPr lang="sv-SE" b="1" dirty="0">
                <a:latin typeface="+mj-lt"/>
              </a:rPr>
              <a:t>Prioritet: </a:t>
            </a:r>
            <a:r>
              <a:rPr lang="sv-SE" dirty="0">
                <a:latin typeface="+mj-lt"/>
              </a:rPr>
              <a:t>2</a:t>
            </a:r>
          </a:p>
          <a:p>
            <a:pPr marL="0" indent="0">
              <a:buNone/>
            </a:pPr>
            <a:endParaRPr lang="sv-SE" dirty="0"/>
          </a:p>
        </p:txBody>
      </p:sp>
    </p:spTree>
    <p:extLst>
      <p:ext uri="{BB962C8B-B14F-4D97-AF65-F5344CB8AC3E}">
        <p14:creationId xmlns:p14="http://schemas.microsoft.com/office/powerpoint/2010/main" val="225515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78200D-3482-428A-9F33-AB39C7EC08AF}"/>
              </a:ext>
            </a:extLst>
          </p:cNvPr>
          <p:cNvSpPr>
            <a:spLocks noGrp="1"/>
          </p:cNvSpPr>
          <p:nvPr>
            <p:ph type="title"/>
          </p:nvPr>
        </p:nvSpPr>
        <p:spPr/>
        <p:txBody>
          <a:bodyPr/>
          <a:lstStyle/>
          <a:p>
            <a:r>
              <a:rPr lang="sv-SE" dirty="0"/>
              <a:t>Nationella Riktlinjer stroke 2020, rad B08:</a:t>
            </a:r>
          </a:p>
        </p:txBody>
      </p:sp>
      <p:sp>
        <p:nvSpPr>
          <p:cNvPr id="3" name="Platshållare för innehåll 2">
            <a:extLst>
              <a:ext uri="{FF2B5EF4-FFF2-40B4-BE49-F238E27FC236}">
                <a16:creationId xmlns:a16="http://schemas.microsoft.com/office/drawing/2014/main" id="{954C0EC7-70E7-4D49-8378-03637D38B33A}"/>
              </a:ext>
            </a:extLst>
          </p:cNvPr>
          <p:cNvSpPr>
            <a:spLocks noGrp="1"/>
          </p:cNvSpPr>
          <p:nvPr>
            <p:ph idx="1"/>
          </p:nvPr>
        </p:nvSpPr>
        <p:spPr/>
        <p:txBody>
          <a:bodyPr>
            <a:normAutofit fontScale="92500" lnSpcReduction="10000"/>
          </a:bodyPr>
          <a:lstStyle/>
          <a:p>
            <a:pPr marL="0" indent="0">
              <a:buNone/>
            </a:pPr>
            <a:r>
              <a:rPr lang="sv-SE" b="1" dirty="0">
                <a:latin typeface="+mj-lt"/>
              </a:rPr>
              <a:t>Tillstånd: </a:t>
            </a:r>
            <a:r>
              <a:rPr lang="sv-SE" dirty="0">
                <a:latin typeface="+mj-lt"/>
              </a:rPr>
              <a:t>Multisjuk med stort omvårdnadsbehov, inom hemsjukvård eller särskilt boende.</a:t>
            </a:r>
          </a:p>
          <a:p>
            <a:pPr marL="0" indent="0">
              <a:buNone/>
            </a:pPr>
            <a:endParaRPr lang="sv-SE" dirty="0">
              <a:latin typeface="+mj-lt"/>
            </a:endParaRPr>
          </a:p>
          <a:p>
            <a:pPr marL="0" indent="0">
              <a:buNone/>
            </a:pPr>
            <a:r>
              <a:rPr lang="sv-SE" b="1" dirty="0">
                <a:latin typeface="+mj-lt"/>
              </a:rPr>
              <a:t>Åtgärd: </a:t>
            </a:r>
            <a:r>
              <a:rPr lang="sv-SE" dirty="0">
                <a:latin typeface="+mj-lt"/>
              </a:rPr>
              <a:t>Läkarbedömning med ställningstagande till fortsatt vårdform vid eventuellt strokeinsjuknande.</a:t>
            </a:r>
          </a:p>
          <a:p>
            <a:pPr marL="0" indent="0">
              <a:buNone/>
            </a:pPr>
            <a:endParaRPr lang="sv-SE" dirty="0">
              <a:latin typeface="+mj-lt"/>
            </a:endParaRPr>
          </a:p>
          <a:p>
            <a:pPr marL="0" indent="0" algn="l">
              <a:buNone/>
            </a:pPr>
            <a:r>
              <a:rPr lang="sv-SE" b="1" dirty="0">
                <a:latin typeface="+mj-lt"/>
              </a:rPr>
              <a:t>Nationella Riktlinjer 2009: </a:t>
            </a:r>
            <a:r>
              <a:rPr lang="sv-SE" b="0" i="1" u="none" strike="noStrike" baseline="0" dirty="0">
                <a:highlight>
                  <a:srgbClr val="FFFF00"/>
                </a:highlight>
                <a:latin typeface="+mj-lt"/>
              </a:rPr>
              <a:t>Läkarbedömning och ställningstagande till omvårdnad och rehabilitering </a:t>
            </a:r>
            <a:r>
              <a:rPr lang="sv-SE" b="1" u="none" strike="noStrike" baseline="0" dirty="0">
                <a:highlight>
                  <a:srgbClr val="FFFF00"/>
                </a:highlight>
                <a:latin typeface="+mj-lt"/>
              </a:rPr>
              <a:t>i befintlig vårdform</a:t>
            </a:r>
            <a:r>
              <a:rPr lang="sv-SE" b="0" i="1" u="none" strike="noStrike" baseline="0" dirty="0">
                <a:highlight>
                  <a:srgbClr val="FFFF00"/>
                </a:highlight>
                <a:latin typeface="+mj-lt"/>
              </a:rPr>
              <a:t>.</a:t>
            </a:r>
            <a:endParaRPr lang="sv-SE" dirty="0">
              <a:highlight>
                <a:srgbClr val="FFFF00"/>
              </a:highlight>
              <a:latin typeface="+mj-lt"/>
            </a:endParaRPr>
          </a:p>
          <a:p>
            <a:pPr marL="0" indent="0">
              <a:buNone/>
            </a:pPr>
            <a:r>
              <a:rPr lang="sv-SE" dirty="0">
                <a:latin typeface="+mj-lt"/>
              </a:rPr>
              <a:t>  </a:t>
            </a:r>
          </a:p>
          <a:p>
            <a:pPr marL="0" indent="0">
              <a:buNone/>
            </a:pPr>
            <a:r>
              <a:rPr lang="sv-SE" b="1" dirty="0">
                <a:latin typeface="+mj-lt"/>
              </a:rPr>
              <a:t>Prioritet: </a:t>
            </a:r>
            <a:r>
              <a:rPr lang="sv-SE" dirty="0">
                <a:latin typeface="+mj-lt"/>
              </a:rPr>
              <a:t>2</a:t>
            </a:r>
          </a:p>
          <a:p>
            <a:pPr marL="0" indent="0">
              <a:buNone/>
            </a:pPr>
            <a:endParaRPr lang="sv-SE" dirty="0"/>
          </a:p>
        </p:txBody>
      </p:sp>
    </p:spTree>
    <p:extLst>
      <p:ext uri="{BB962C8B-B14F-4D97-AF65-F5344CB8AC3E}">
        <p14:creationId xmlns:p14="http://schemas.microsoft.com/office/powerpoint/2010/main" val="192808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78200D-3482-428A-9F33-AB39C7EC08AF}"/>
              </a:ext>
            </a:extLst>
          </p:cNvPr>
          <p:cNvSpPr>
            <a:spLocks noGrp="1"/>
          </p:cNvSpPr>
          <p:nvPr>
            <p:ph type="title"/>
          </p:nvPr>
        </p:nvSpPr>
        <p:spPr/>
        <p:txBody>
          <a:bodyPr/>
          <a:lstStyle/>
          <a:p>
            <a:r>
              <a:rPr lang="sv-SE" dirty="0"/>
              <a:t>Nationella Riktlinjer stroke 2020, rad B08:</a:t>
            </a:r>
          </a:p>
        </p:txBody>
      </p:sp>
      <p:sp>
        <p:nvSpPr>
          <p:cNvPr id="3" name="Platshållare för innehåll 2">
            <a:extLst>
              <a:ext uri="{FF2B5EF4-FFF2-40B4-BE49-F238E27FC236}">
                <a16:creationId xmlns:a16="http://schemas.microsoft.com/office/drawing/2014/main" id="{954C0EC7-70E7-4D49-8378-03637D38B33A}"/>
              </a:ext>
            </a:extLst>
          </p:cNvPr>
          <p:cNvSpPr>
            <a:spLocks noGrp="1"/>
          </p:cNvSpPr>
          <p:nvPr>
            <p:ph idx="1"/>
          </p:nvPr>
        </p:nvSpPr>
        <p:spPr/>
        <p:txBody>
          <a:bodyPr>
            <a:normAutofit/>
          </a:bodyPr>
          <a:lstStyle/>
          <a:p>
            <a:pPr marL="0" indent="0">
              <a:buNone/>
            </a:pPr>
            <a:r>
              <a:rPr lang="sv-SE" b="1" dirty="0">
                <a:latin typeface="+mj-lt"/>
              </a:rPr>
              <a:t>Tillstånd: </a:t>
            </a:r>
            <a:r>
              <a:rPr lang="sv-SE" dirty="0">
                <a:latin typeface="+mj-lt"/>
              </a:rPr>
              <a:t>Multisjuk med stort omvårdnadsbehov, inom hemsjukvård eller särskilt boende.</a:t>
            </a:r>
          </a:p>
          <a:p>
            <a:pPr marL="0" indent="0">
              <a:buNone/>
            </a:pPr>
            <a:endParaRPr lang="sv-SE" dirty="0">
              <a:latin typeface="+mj-lt"/>
            </a:endParaRPr>
          </a:p>
          <a:p>
            <a:pPr marL="0" indent="0">
              <a:buNone/>
            </a:pPr>
            <a:r>
              <a:rPr lang="sv-SE" b="1" dirty="0">
                <a:latin typeface="+mj-lt"/>
              </a:rPr>
              <a:t>Åtgärd: </a:t>
            </a:r>
            <a:r>
              <a:rPr lang="sv-SE" dirty="0">
                <a:latin typeface="+mj-lt"/>
              </a:rPr>
              <a:t>Läkarbedömning med ställningstagande till fortsatt vårdform vid eventuellt strokeinsjuknande.</a:t>
            </a:r>
          </a:p>
          <a:p>
            <a:pPr marL="0" indent="0">
              <a:buNone/>
            </a:pPr>
            <a:endParaRPr lang="sv-SE" dirty="0">
              <a:latin typeface="+mj-lt"/>
            </a:endParaRPr>
          </a:p>
          <a:p>
            <a:pPr marL="0" indent="0">
              <a:buNone/>
            </a:pPr>
            <a:endParaRPr lang="sv-SE" dirty="0"/>
          </a:p>
        </p:txBody>
      </p:sp>
      <p:sp>
        <p:nvSpPr>
          <p:cNvPr id="4" name="textruta 3">
            <a:extLst>
              <a:ext uri="{FF2B5EF4-FFF2-40B4-BE49-F238E27FC236}">
                <a16:creationId xmlns:a16="http://schemas.microsoft.com/office/drawing/2014/main" id="{2C94EF83-D77B-4114-BBBF-EFFABD5CC3B9}"/>
              </a:ext>
            </a:extLst>
          </p:cNvPr>
          <p:cNvSpPr txBox="1"/>
          <p:nvPr/>
        </p:nvSpPr>
        <p:spPr>
          <a:xfrm>
            <a:off x="1339273" y="4472856"/>
            <a:ext cx="9284854" cy="830997"/>
          </a:xfrm>
          <a:prstGeom prst="rect">
            <a:avLst/>
          </a:prstGeom>
          <a:noFill/>
        </p:spPr>
        <p:txBody>
          <a:bodyPr wrap="square" rtlCol="0">
            <a:spAutoFit/>
          </a:bodyPr>
          <a:lstStyle/>
          <a:p>
            <a:r>
              <a:rPr lang="sv-SE" sz="2400" dirty="0">
                <a:highlight>
                  <a:srgbClr val="FFFF00"/>
                </a:highlight>
                <a:latin typeface="Georgia" panose="02040502050405020303" pitchFamily="18" charset="0"/>
              </a:rPr>
              <a:t>Rekommendera i epikrisen fortsatt omvårdnad och rehabilitering i befintlig vårdform (alternativt ställningstagande till det)  </a:t>
            </a:r>
          </a:p>
        </p:txBody>
      </p:sp>
    </p:spTree>
    <p:extLst>
      <p:ext uri="{BB962C8B-B14F-4D97-AF65-F5344CB8AC3E}">
        <p14:creationId xmlns:p14="http://schemas.microsoft.com/office/powerpoint/2010/main" val="966094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738</Words>
  <Application>Microsoft Office PowerPoint</Application>
  <PresentationFormat>Bredbild</PresentationFormat>
  <Paragraphs>163</Paragraphs>
  <Slides>22</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22</vt:i4>
      </vt:variant>
    </vt:vector>
  </HeadingPairs>
  <TitlesOfParts>
    <vt:vector size="27" baseType="lpstr">
      <vt:lpstr>Arial</vt:lpstr>
      <vt:lpstr>Calibri</vt:lpstr>
      <vt:lpstr>Calibri Light</vt:lpstr>
      <vt:lpstr>Georgia</vt:lpstr>
      <vt:lpstr>Office-tema</vt:lpstr>
      <vt:lpstr>Optimal vård för de svårast sjuka efter strokeenheten</vt:lpstr>
      <vt:lpstr>Optimal vård </vt:lpstr>
      <vt:lpstr>Optimal vård </vt:lpstr>
      <vt:lpstr>Optimal vård för de svårast sjuka ≠ Maximal vård</vt:lpstr>
      <vt:lpstr>PowerPoint-presentation</vt:lpstr>
      <vt:lpstr>Optimal vård </vt:lpstr>
      <vt:lpstr>Nationella Riktlinjer stroke 2020, rad B08:</vt:lpstr>
      <vt:lpstr>Nationella Riktlinjer stroke 2020, rad B08:</vt:lpstr>
      <vt:lpstr>Nationella Riktlinjer stroke 2020, rad B08:</vt:lpstr>
      <vt:lpstr>Optimal vård </vt:lpstr>
      <vt:lpstr>PowerPoint-presentation</vt:lpstr>
      <vt:lpstr>PowerPoint-presentation</vt:lpstr>
      <vt:lpstr>Optimal vård </vt:lpstr>
      <vt:lpstr>PowerPoint-presentation</vt:lpstr>
      <vt:lpstr>PowerPoint-presentation</vt:lpstr>
      <vt:lpstr>Optimal vård </vt:lpstr>
      <vt:lpstr>PowerPoint-presentation</vt:lpstr>
      <vt:lpstr>Optimal vård för de svårast sjuka ≠ Maximal vård</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vård för de svårast sjuka efter strokeenheten</dc:title>
  <dc:creator>Eric Bertholds</dc:creator>
  <cp:lastModifiedBy>Eric Bertholds</cp:lastModifiedBy>
  <cp:revision>30</cp:revision>
  <cp:lastPrinted>2022-08-24T08:50:51Z</cp:lastPrinted>
  <dcterms:created xsi:type="dcterms:W3CDTF">2022-08-04T06:03:25Z</dcterms:created>
  <dcterms:modified xsi:type="dcterms:W3CDTF">2022-09-12T05:22:17Z</dcterms:modified>
</cp:coreProperties>
</file>